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8" r:id="rId3"/>
    <p:sldMasterId id="2147483707" r:id="rId4"/>
  </p:sldMasterIdLst>
  <p:notesMasterIdLst>
    <p:notesMasterId r:id="rId32"/>
  </p:notesMasterIdLst>
  <p:handoutMasterIdLst>
    <p:handoutMasterId r:id="rId33"/>
  </p:handoutMasterIdLst>
  <p:sldIdLst>
    <p:sldId id="311" r:id="rId5"/>
    <p:sldId id="259" r:id="rId6"/>
    <p:sldId id="312" r:id="rId7"/>
    <p:sldId id="292" r:id="rId8"/>
    <p:sldId id="290" r:id="rId9"/>
    <p:sldId id="262" r:id="rId10"/>
    <p:sldId id="317" r:id="rId11"/>
    <p:sldId id="294" r:id="rId12"/>
    <p:sldId id="334" r:id="rId13"/>
    <p:sldId id="269" r:id="rId14"/>
    <p:sldId id="318" r:id="rId15"/>
    <p:sldId id="319" r:id="rId16"/>
    <p:sldId id="321" r:id="rId17"/>
    <p:sldId id="315" r:id="rId18"/>
    <p:sldId id="329" r:id="rId19"/>
    <p:sldId id="326" r:id="rId20"/>
    <p:sldId id="330" r:id="rId21"/>
    <p:sldId id="327" r:id="rId22"/>
    <p:sldId id="297" r:id="rId23"/>
    <p:sldId id="299" r:id="rId24"/>
    <p:sldId id="300" r:id="rId25"/>
    <p:sldId id="337" r:id="rId26"/>
    <p:sldId id="309" r:id="rId27"/>
    <p:sldId id="328" r:id="rId28"/>
    <p:sldId id="336" r:id="rId29"/>
    <p:sldId id="275" r:id="rId30"/>
    <p:sldId id="27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4F"/>
    <a:srgbClr val="FFCCFF"/>
    <a:srgbClr val="CCFFFF"/>
    <a:srgbClr val="66FFFF"/>
    <a:srgbClr val="6FFD7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7" autoAdjust="0"/>
    <p:restoredTop sz="86408" autoAdjust="0"/>
  </p:normalViewPr>
  <p:slideViewPr>
    <p:cSldViewPr>
      <p:cViewPr varScale="1">
        <p:scale>
          <a:sx n="116" d="100"/>
          <a:sy n="116" d="100"/>
        </p:scale>
        <p:origin x="7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38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0789695082283E-2"/>
          <c:y val="0"/>
          <c:w val="0.9337104451364967"/>
          <c:h val="0.749533092204260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6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6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32,7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0,37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66,93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0.46810000000000002</c:v>
                </c:pt>
                <c:pt idx="1">
                  <c:v>1.5E-3</c:v>
                </c:pt>
                <c:pt idx="2">
                  <c:v>0.53029999999999999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ru-RU" sz="1200" dirty="0" smtClean="0">
                <a:latin typeface="+mj-lt"/>
              </a:rPr>
              <a:t>(</a:t>
            </a:r>
            <a:r>
              <a:rPr lang="ru-RU" sz="1200" dirty="0" err="1" smtClean="0">
                <a:latin typeface="+mj-lt"/>
              </a:rPr>
              <a:t>Тыс.руб</a:t>
            </a:r>
            <a:r>
              <a:rPr lang="ru-RU" sz="1200" dirty="0" smtClean="0">
                <a:latin typeface="+mj-lt"/>
              </a:rPr>
              <a:t>.)</a:t>
            </a:r>
            <a:endParaRPr lang="ru-RU" sz="1200" dirty="0">
              <a:latin typeface="+mj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9748427672955975E-2"/>
          <c:y val="0.12663625398616823"/>
          <c:w val="0.93081761006289321"/>
          <c:h val="0.77608809440112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111754,10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68824,6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  <a:effectLst/>
            </c:spPr>
          </c:errBars>
          <c:cat>
            <c:strRef>
              <c:f>Лист1!$A$2:$A$6</c:f>
              <c:strCache>
                <c:ptCount val="5"/>
                <c:pt idx="0">
                  <c:v>2022 (отчет)</c:v>
                </c:pt>
                <c:pt idx="1">
                  <c:v>2023 (оценка)</c:v>
                </c:pt>
                <c:pt idx="2">
                  <c:v>2024 (проект)</c:v>
                </c:pt>
                <c:pt idx="3">
                  <c:v>2025 (проект)</c:v>
                </c:pt>
                <c:pt idx="4">
                  <c:v>2026 (проект)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97598.3</c:v>
                </c:pt>
                <c:pt idx="1">
                  <c:v>80909.899999999994</c:v>
                </c:pt>
                <c:pt idx="2">
                  <c:v>111409.1</c:v>
                </c:pt>
                <c:pt idx="3">
                  <c:v>68480</c:v>
                </c:pt>
                <c:pt idx="4">
                  <c:v>52599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-1286184512"/>
        <c:axId val="-1286173088"/>
      </c:barChart>
      <c:catAx>
        <c:axId val="-128618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86173088"/>
        <c:crosses val="autoZero"/>
        <c:auto val="1"/>
        <c:lblAlgn val="ctr"/>
        <c:lblOffset val="100"/>
        <c:noMultiLvlLbl val="0"/>
      </c:catAx>
      <c:valAx>
        <c:axId val="-1286173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28618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67235345581805E-2"/>
          <c:y val="0"/>
          <c:w val="0.64725612423447065"/>
          <c:h val="0.99774854076042829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explosion val="15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6.6358024691358028E-2"/>
                  <c:y val="1.844239528941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753086419753098E-2"/>
                  <c:y val="0.154840672193196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7.754465637760187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4.06244816025006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0956790123456794"/>
                  <c:y val="-0.1273056202879776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8196510158452416E-3"/>
                  <c:y val="-8.64074463567974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0864197530864196E-3"/>
                  <c:y val="-5.80104874192060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6975308641975315E-2"/>
                  <c:y val="-1.12421269431601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8580246913580245E-2"/>
                  <c:y val="4.59785290218895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16940313016428502"/>
                  <c:y val="0.2322565377058561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Социальная политика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Мобилизационная и вневойсковая подготовка</c:v>
                </c:pt>
                <c:pt idx="6">
                  <c:v>Культура, кинетография</c:v>
                </c:pt>
                <c:pt idx="7">
                  <c:v>Физическая культура,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10685.5</c:v>
                </c:pt>
                <c:pt idx="1">
                  <c:v>321.2</c:v>
                </c:pt>
                <c:pt idx="2">
                  <c:v>1001.2</c:v>
                </c:pt>
                <c:pt idx="3">
                  <c:v>30493.200000000001</c:v>
                </c:pt>
                <c:pt idx="4">
                  <c:v>28700.9</c:v>
                </c:pt>
                <c:pt idx="5">
                  <c:v>249.8</c:v>
                </c:pt>
                <c:pt idx="6" formatCode="0.0">
                  <c:v>24622.6</c:v>
                </c:pt>
                <c:pt idx="7" formatCode="0.0">
                  <c:v>1484.6</c:v>
                </c:pt>
                <c:pt idx="8" formatCode="0.0">
                  <c:v>39.1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  <c:spPr>
        <a:solidFill>
          <a:schemeClr val="lt1">
            <a:lumMod val="95000"/>
          </a:schemeClr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843212306794984"/>
          <c:y val="5.7794187251641546E-4"/>
          <c:w val="0.22156787693205016"/>
          <c:h val="0.9876141996399182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00" spc="-1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92268674318068E-2"/>
          <c:y val="8.3388879337140676E-2"/>
          <c:w val="0.55806877939488264"/>
          <c:h val="0.76707272989568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mtClean="0"/>
                      <a:t>31 488,3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mtClean="0"/>
                      <a:t>24 045,1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расходы на финансирование муниципальных программ</c:v>
                </c:pt>
                <c:pt idx="1">
                  <c:v>расходы на непрограммные мероприятия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77882.600000000006</c:v>
                </c:pt>
                <c:pt idx="1">
                  <c:v>33871.5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67418625401353383"/>
          <c:y val="0.2551341645674573"/>
          <c:w val="0.31601544844115326"/>
          <c:h val="0.61082104173598029"/>
        </c:manualLayout>
      </c:layout>
      <c:overlay val="0"/>
      <c:txPr>
        <a:bodyPr/>
        <a:lstStyle/>
        <a:p>
          <a:pPr>
            <a:defRPr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solidFill>
          <a:schemeClr val="accent3">
            <a:tint val="40000"/>
          </a:schemeClr>
        </a:solidFill>
        <a:effectLst>
          <a:outerShdw blurRad="50800" dist="50800" dir="5400000" algn="ctr" rotWithShape="0">
            <a:srgbClr val="000000">
              <a:alpha val="99000"/>
            </a:srgbClr>
          </a:outerShdw>
        </a:effectLst>
      </c:spPr>
    </c:sideWall>
    <c:backWall>
      <c:thickness val="0"/>
      <c:spPr>
        <a:solidFill>
          <a:schemeClr val="accent3">
            <a:tint val="40000"/>
          </a:schemeClr>
        </a:solidFill>
        <a:effectLst>
          <a:outerShdw blurRad="50800" dist="50800" dir="5400000" algn="ctr" rotWithShape="0">
            <a:srgbClr val="000000">
              <a:alpha val="99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1.5901698590531262E-2"/>
          <c:y val="2.56693083821041E-2"/>
          <c:w val="0.72537049421044997"/>
          <c:h val="0.830084980661658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8.89256935970709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104744664225735E-3"/>
                  <c:y val="8.6987334096204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925693597070934E-3"/>
                  <c:y val="-2.8995778032067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2023 (тыс.руб.)</c:v>
                </c:pt>
                <c:pt idx="1">
                  <c:v>2024 (тыс.руб.)</c:v>
                </c:pt>
                <c:pt idx="2">
                  <c:v>2025 (тыс.руб.)</c:v>
                </c:pt>
                <c:pt idx="3">
                  <c:v>2026 (тыс.руб.)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23413.200000000001</c:v>
                </c:pt>
                <c:pt idx="1">
                  <c:v>25942.3</c:v>
                </c:pt>
                <c:pt idx="2" formatCode="General">
                  <c:v>17900.5</c:v>
                </c:pt>
                <c:pt idx="3" formatCode="General">
                  <c:v>17752.5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333885403956056E-2"/>
                  <c:y val="-8.698733409620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2023 (тыс.руб.)</c:v>
                </c:pt>
                <c:pt idx="1">
                  <c:v>2024 (тыс.руб.)</c:v>
                </c:pt>
                <c:pt idx="2">
                  <c:v>2025 (тыс.руб.)</c:v>
                </c:pt>
                <c:pt idx="3">
                  <c:v>2026 (тыс.руб.)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21760.6</c:v>
                </c:pt>
                <c:pt idx="1">
                  <c:v>48329.4</c:v>
                </c:pt>
                <c:pt idx="2">
                  <c:v>12784</c:v>
                </c:pt>
                <c:pt idx="3">
                  <c:v>12784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2808294608276915E-2"/>
                  <c:y val="-9.90023146476571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498012287676184E-2"/>
                      <c:h val="4.457125364528983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608412824307591E-2"/>
                  <c:y val="4.621941839885810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37874954824719E-2"/>
                      <c:h val="4.457125364528983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2023 (тыс.руб.)</c:v>
                </c:pt>
                <c:pt idx="1">
                  <c:v>2024 (тыс.руб.)</c:v>
                </c:pt>
                <c:pt idx="2">
                  <c:v>2025 (тыс.руб.)</c:v>
                </c:pt>
                <c:pt idx="3">
                  <c:v>2026 (тыс.руб.)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499.8</c:v>
                </c:pt>
                <c:pt idx="1">
                  <c:v>299</c:v>
                </c:pt>
                <c:pt idx="2">
                  <c:v>299</c:v>
                </c:pt>
                <c:pt idx="3">
                  <c:v>299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45608962775569E-2"/>
                  <c:y val="-3.033645536066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89447054571738E-2"/>
                      <c:h val="4.457125364528983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9031441994940366E-2"/>
                  <c:y val="-7.0007204678465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792916516082295E-2"/>
                  <c:y val="-9.3342939571288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2023 (тыс.руб.)</c:v>
                </c:pt>
                <c:pt idx="1">
                  <c:v>2024 (тыс.руб.)</c:v>
                </c:pt>
                <c:pt idx="2">
                  <c:v>2025 (тыс.руб.)</c:v>
                </c:pt>
                <c:pt idx="3">
                  <c:v>2026 (тыс.руб.)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4063.6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3"/>
        <c:gapDepth val="101"/>
        <c:shape val="cylinder"/>
        <c:axId val="-1286176352"/>
        <c:axId val="-1286170912"/>
        <c:axId val="0"/>
      </c:bar3DChart>
      <c:catAx>
        <c:axId val="-128617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-1286170912"/>
        <c:crosses val="autoZero"/>
        <c:auto val="1"/>
        <c:lblAlgn val="ctr"/>
        <c:lblOffset val="100"/>
        <c:noMultiLvlLbl val="0"/>
      </c:catAx>
      <c:valAx>
        <c:axId val="-1286170912"/>
        <c:scaling>
          <c:orientation val="minMax"/>
        </c:scaling>
        <c:delete val="1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-1286176352"/>
        <c:crosses val="autoZero"/>
        <c:crossBetween val="between"/>
      </c:valAx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76692765410106167"/>
          <c:y val="0.12626764029967491"/>
          <c:w val="0.23307234589893827"/>
          <c:h val="0.6086966587821282"/>
        </c:manualLayout>
      </c:layout>
      <c:overlay val="0"/>
    </c:legend>
    <c:plotVisOnly val="1"/>
    <c:dispBlanksAs val="gap"/>
    <c:showDLblsOverMax val="0"/>
  </c:chart>
  <c:spPr>
    <a:solidFill>
      <a:schemeClr val="accent3">
        <a:lumMod val="40000"/>
        <a:lumOff val="60000"/>
      </a:schemeClr>
    </a:solidFill>
  </c:spPr>
  <c:txPr>
    <a:bodyPr/>
    <a:lstStyle/>
    <a:p>
      <a:pPr>
        <a:defRPr sz="1798" baseline="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0.79661</cdr:x>
      <cdr:y>0.01961</cdr:y>
    </cdr:from>
    <cdr:to>
      <cdr:x>1</cdr:x>
      <cdr:y>0.15549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5478" y="64628"/>
          <a:ext cx="838846" cy="4478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r"/>
          <a:r>
            <a:rPr lang="ru-RU" sz="1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В %</a:t>
          </a:r>
          <a:endParaRPr lang="ru-RU" sz="1600" b="1" cap="none" spc="0" dirty="0">
            <a:ln w="11430"/>
            <a:gradFill>
              <a:gsLst>
                <a:gs pos="0">
                  <a:schemeClr val="accent6">
                    <a:tint val="90000"/>
                    <a:satMod val="120000"/>
                  </a:schemeClr>
                </a:gs>
                <a:gs pos="25000">
                  <a:schemeClr val="accent6">
                    <a:tint val="93000"/>
                    <a:satMod val="120000"/>
                  </a:schemeClr>
                </a:gs>
                <a:gs pos="50000">
                  <a:schemeClr val="accent6">
                    <a:shade val="89000"/>
                    <a:satMod val="110000"/>
                  </a:schemeClr>
                </a:gs>
                <a:gs pos="75000">
                  <a:schemeClr val="accent6">
                    <a:tint val="93000"/>
                    <a:satMod val="120000"/>
                  </a:schemeClr>
                </a:gs>
                <a:gs pos="100000">
                  <a:schemeClr val="accent6">
                    <a:tint val="90000"/>
                    <a:satMod val="120000"/>
                  </a:schemeClr>
                </a:gs>
              </a:gsLst>
              <a:lin ang="5400000"/>
            </a:gra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0.09244</cdr:x>
      <cdr:y>0.01358</cdr:y>
    </cdr:from>
    <cdr:to>
      <cdr:x>0.18487</cdr:x>
      <cdr:y>0.07934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5946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2A6A-D16F-44C6-800F-5FD986A9A6B5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4D853-B636-4380-A15E-1DA80B1A75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14734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C787C-850D-43C1-9230-D56737425DEF}" type="datetimeFigureOut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1AA6B-A4C7-40A3-966B-38D3EC9378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38279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1AA6B-A4C7-40A3-966B-38D3EC937853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04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3C41-DDF1-4670-99D7-2EED15C1AF20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93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7762-2308-4944-B191-F83B0B49CC31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78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6077-537A-4951-A56F-D5FDA898679D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42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F93E-9B09-44BB-979C-C9BAC478F557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7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65A8-B404-4C52-AA4C-6D6C5E24A82B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59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89E3B-073E-4B0C-A41A-6DA992A0E18C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1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3B63-6300-48BA-A7C4-0C06C7FD15B1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84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372D-EDE1-480B-BB86-AB4423853BBD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77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F121-A0BD-492E-BAFB-639D513FDC31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23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F362-3271-4293-B17E-1BFB969DA20A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17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35770" y="6596063"/>
            <a:ext cx="1532792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Бюджет для граждан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ца 3"/>
          <p:cNvSpPr>
            <a:spLocks noGrp="1"/>
          </p:cNvSpPr>
          <p:nvPr>
            <p:ph type="tbl" sz="quarter" idx="10"/>
          </p:nvPr>
        </p:nvSpPr>
        <p:spPr>
          <a:xfrm>
            <a:off x="251520" y="1628800"/>
            <a:ext cx="8640960" cy="3528392"/>
          </a:xfrm>
        </p:spPr>
        <p:txBody>
          <a:bodyPr/>
          <a:lstStyle/>
          <a:p>
            <a:r>
              <a:rPr lang="ru-RU" dirty="0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04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571500" y="6357938"/>
            <a:ext cx="8064500" cy="71437"/>
            <a:chOff x="571500" y="6357938"/>
            <a:chExt cx="8064500" cy="71437"/>
          </a:xfrm>
        </p:grpSpPr>
        <p:cxnSp>
          <p:nvCxnSpPr>
            <p:cNvPr id="3" name="Прямая соединительная линия 2"/>
            <p:cNvCxnSpPr/>
            <p:nvPr userDrawn="1"/>
          </p:nvCxnSpPr>
          <p:spPr>
            <a:xfrm>
              <a:off x="571500" y="6357938"/>
              <a:ext cx="8064500" cy="0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 userDrawn="1"/>
          </p:nvCxnSpPr>
          <p:spPr>
            <a:xfrm flipV="1">
              <a:off x="1428750" y="6429375"/>
              <a:ext cx="6191250" cy="0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381250" y="6427788"/>
            <a:ext cx="4441825" cy="43021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376092"/>
                </a:solidFill>
                <a:latin typeface="Constantia" pitchFamily="18" charset="0"/>
                <a:cs typeface="Times New Roman" pitchFamily="18" charset="0"/>
              </a:rPr>
              <a:t>Отчет об исполнении  бюджета  МО МР «Сосногорск» за 2012 год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rgbClr val="376092"/>
                </a:solidFill>
                <a:latin typeface="Constantia" pitchFamily="18" charset="0"/>
                <a:cs typeface="Times New Roman" pitchFamily="18" charset="0"/>
              </a:rPr>
              <a:t>Финуправление администрации МР «Сосногорск»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1571625" y="6492875"/>
            <a:ext cx="5929313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>
            <a:normAutofit/>
          </a:bodyPr>
          <a:lstStyle/>
          <a:p>
            <a:pPr lvl="0"/>
            <a:r>
              <a:rPr lang="ru-RU" noProof="0" dirty="0" smtClean="0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7DFB-A2A9-4FBD-90DF-A5332C198A32}" type="datetime1">
              <a:rPr lang="ru-RU" smtClean="0"/>
              <a:pPr>
                <a:defRPr/>
              </a:pPr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3DE9-DCF9-4D58-9000-E54C39C88D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47C5-BAD9-4826-B5E3-0D25A39E08CB}" type="datetime1">
              <a:rPr lang="ru-RU" smtClean="0"/>
              <a:pPr>
                <a:defRPr/>
              </a:pPr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C8F0-B71D-47EF-A7CB-51146B72B2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6131024" cy="9361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23850" y="6492875"/>
            <a:ext cx="8567738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ца 3"/>
          <p:cNvSpPr>
            <a:spLocks noGrp="1"/>
          </p:cNvSpPr>
          <p:nvPr>
            <p:ph type="tbl" sz="quarter" idx="10"/>
          </p:nvPr>
        </p:nvSpPr>
        <p:spPr>
          <a:xfrm>
            <a:off x="251520" y="1628800"/>
            <a:ext cx="8640960" cy="3528392"/>
          </a:xfrm>
        </p:spPr>
        <p:txBody>
          <a:bodyPr/>
          <a:lstStyle/>
          <a:p>
            <a:r>
              <a:rPr lang="ru-RU" dirty="0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04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A7389E3B-073E-4B0C-A41A-6DA992A0E18C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35770" y="6596063"/>
            <a:ext cx="1532792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4" name="Таблица 3"/>
          <p:cNvSpPr>
            <a:spLocks noGrp="1"/>
          </p:cNvSpPr>
          <p:nvPr>
            <p:ph type="tbl" sz="quarter" idx="10"/>
          </p:nvPr>
        </p:nvSpPr>
        <p:spPr>
          <a:xfrm>
            <a:off x="251520" y="1628800"/>
            <a:ext cx="8640960" cy="3528392"/>
          </a:xfrm>
        </p:spPr>
        <p:txBody>
          <a:bodyPr/>
          <a:lstStyle/>
          <a:p>
            <a:r>
              <a:rPr lang="ru-RU" dirty="0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04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DE9EC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DDE9EC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DE9EC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DE9EC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DE9E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038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64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DE9EC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DDE9E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DE9E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DE9EC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DE9E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71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530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1859761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51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3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36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4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74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4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99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9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8F0B94C5-AF41-4065-8C09-096E27987007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4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3" y="1600204"/>
            <a:ext cx="404446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2338" y="3938589"/>
            <a:ext cx="4044462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4B989-CB90-4903-959E-283FDAFA06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434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ца 3"/>
          <p:cNvSpPr>
            <a:spLocks noGrp="1"/>
          </p:cNvSpPr>
          <p:nvPr>
            <p:ph type="tbl" sz="quarter" idx="10"/>
          </p:nvPr>
        </p:nvSpPr>
        <p:spPr>
          <a:xfrm>
            <a:off x="251520" y="1628800"/>
            <a:ext cx="8640960" cy="3528392"/>
          </a:xfrm>
        </p:spPr>
        <p:txBody>
          <a:bodyPr/>
          <a:lstStyle/>
          <a:p>
            <a:r>
              <a:rPr lang="ru-RU" dirty="0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04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94903C41-DDF1-4670-99D7-2EED15C1AF20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A7389E3B-073E-4B0C-A41A-6DA992A0E18C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6865A8-B404-4C52-AA4C-6D6C5E24A82B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59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227762-2308-4944-B191-F83B0B49CC31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78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616E-0519-4293-B978-827A2C01CC8B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33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8313" y="6429375"/>
            <a:ext cx="85677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611188" y="6524625"/>
            <a:ext cx="8064500" cy="71438"/>
            <a:chOff x="571500" y="6357938"/>
            <a:chExt cx="8064500" cy="71437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71500" y="6357938"/>
              <a:ext cx="80645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428750" y="6429375"/>
              <a:ext cx="61912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50" name="Рисунок 1"/>
          <p:cNvPicPr>
            <a:picLocks noChangeAspect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558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" y="161096"/>
            <a:ext cx="866142" cy="950457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702" r:id="rId5"/>
    <p:sldLayoutId id="2147483703" r:id="rId6"/>
    <p:sldLayoutId id="2147483705" r:id="rId7"/>
    <p:sldLayoutId id="2147483706" r:id="rId8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8D46-FADE-4A11-BC23-7A8CF6FF5706}" type="datetime1">
              <a:rPr lang="ru-RU" smtClean="0"/>
              <a:pPr/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6C03-061A-40EF-A647-CDC7CBC13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52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86" r:id="rId12"/>
    <p:sldLayoutId id="2147483687" r:id="rId13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 descr="777.gi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82032B-CCB8-41F7-B319-FC3609909262}" type="datetime1">
              <a:rPr lang="ru-RU" smtClean="0"/>
              <a:pPr>
                <a:defRPr/>
              </a:pPr>
              <a:t>13.12.2023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8313" y="6429375"/>
            <a:ext cx="85677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D8D319-0B0C-4A0A-98CA-89C5B267F7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571500" y="6357938"/>
            <a:ext cx="8064500" cy="71437"/>
            <a:chOff x="571500" y="6357938"/>
            <a:chExt cx="8064500" cy="71437"/>
          </a:xfrm>
        </p:grpSpPr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571500" y="6357938"/>
              <a:ext cx="8064500" cy="0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 flipV="1">
              <a:off x="1428750" y="6429375"/>
              <a:ext cx="6191250" cy="0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704" r:id="rId8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74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13.12.2023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74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7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464653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464653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37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602" y="2562219"/>
            <a:ext cx="8286808" cy="38164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endPos="0" dist="5000" dir="5400000" sy="-100000" rotWithShape="0"/>
                </a:effectLst>
              </a:rPr>
              <a:t>Бюджет для граждан</a:t>
            </a:r>
          </a:p>
          <a:p>
            <a:pPr algn="ctr"/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решения Совета депутатов </a:t>
            </a:r>
            <a:r>
              <a:rPr lang="ru-RU" b="1" cap="all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Савинского  </a:t>
            </a:r>
            <a:r>
              <a:rPr lang="ru-RU" b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«О бюджете </a:t>
            </a:r>
            <a:r>
              <a:rPr lang="ru-RU" b="1" cap="all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Савинского сельского </a:t>
            </a:r>
            <a:r>
              <a:rPr lang="ru-RU" b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b="1" cap="all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endPos="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и на плановый период 2025 и 2026 годов»</a:t>
            </a:r>
            <a:endParaRPr lang="ru-RU" b="1" cap="all" dirty="0">
              <a:ln w="0"/>
              <a:solidFill>
                <a:schemeClr val="bg2">
                  <a:lumMod val="50000"/>
                </a:schemeClr>
              </a:solidFill>
              <a:effectLst>
                <a:reflection blurRad="12700" endPos="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235" y="764704"/>
            <a:ext cx="1523528" cy="181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1414013485"/>
              </p:ext>
            </p:extLst>
          </p:nvPr>
        </p:nvGraphicFramePr>
        <p:xfrm>
          <a:off x="827584" y="3284984"/>
          <a:ext cx="7777559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05151"/>
                <a:gridCol w="1224136"/>
                <a:gridCol w="1224136"/>
                <a:gridCol w="1224136"/>
              </a:tblGrid>
              <a:tr h="1927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2026</a:t>
                      </a:r>
                      <a:endParaRPr lang="ru-RU" dirty="0"/>
                    </a:p>
                  </a:txBody>
                  <a:tcPr/>
                </a:tc>
              </a:tr>
              <a:tr h="3326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1. Объем доходов, 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111754,10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68 480,00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68824,50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27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в расчете на 1 жителя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7,77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7,81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27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2. Объем расходов, 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111754,10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68 480,00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68824,50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27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в расчете на 1 жителя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7,77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7,81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27784" y="252000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2024 год и на плановый период 2025 и 2026 годов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1965206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Численность постоянного населения сельского поселения по состоянию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01.01.2023 - 8808 </a:t>
            </a:r>
            <a:r>
              <a:rPr lang="ru-RU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человек (источник – ТО ФСГС) </a:t>
            </a:r>
          </a:p>
        </p:txBody>
      </p:sp>
      <p:sp>
        <p:nvSpPr>
          <p:cNvPr id="6" name="object 2"/>
          <p:cNvSpPr>
            <a:spLocks noChangeArrowheads="1"/>
          </p:cNvSpPr>
          <p:nvPr/>
        </p:nvSpPr>
        <p:spPr bwMode="auto">
          <a:xfrm>
            <a:off x="396528" y="252000"/>
            <a:ext cx="2195736" cy="203200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5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6" descr="money_6d42b0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11413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490" name="Group 27"/>
          <p:cNvGrpSpPr>
            <a:grpSpLocks/>
          </p:cNvGrpSpPr>
          <p:nvPr/>
        </p:nvGrpSpPr>
        <p:grpSpPr bwMode="auto">
          <a:xfrm>
            <a:off x="468313" y="674687"/>
            <a:ext cx="8281987" cy="5778500"/>
            <a:chOff x="476" y="425"/>
            <a:chExt cx="5217" cy="3640"/>
          </a:xfrm>
        </p:grpSpPr>
        <p:sp>
          <p:nvSpPr>
            <p:cNvPr id="63492" name="Rectangle 4"/>
            <p:cNvSpPr>
              <a:spLocks noChangeArrowheads="1"/>
            </p:cNvSpPr>
            <p:nvPr/>
          </p:nvSpPr>
          <p:spPr bwMode="auto">
            <a:xfrm>
              <a:off x="1519" y="425"/>
              <a:ext cx="40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3493" name="AutoShape 12"/>
            <p:cNvSpPr>
              <a:spLocks noChangeArrowheads="1"/>
            </p:cNvSpPr>
            <p:nvPr/>
          </p:nvSpPr>
          <p:spPr bwMode="auto">
            <a:xfrm>
              <a:off x="2426" y="742"/>
              <a:ext cx="2495" cy="556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solidFill>
                    <a:prstClr val="white"/>
                  </a:solidFill>
                  <a:latin typeface="Times New Roman" pitchFamily="18" charset="0"/>
                </a:rPr>
                <a:t>Доходы бюджета</a:t>
              </a:r>
            </a:p>
          </p:txBody>
        </p:sp>
        <p:sp>
          <p:nvSpPr>
            <p:cNvPr id="63494" name="AutoShape 13"/>
            <p:cNvSpPr>
              <a:spLocks noChangeArrowheads="1"/>
            </p:cNvSpPr>
            <p:nvPr/>
          </p:nvSpPr>
          <p:spPr bwMode="auto">
            <a:xfrm>
              <a:off x="476" y="1480"/>
              <a:ext cx="1679" cy="317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prstClr val="white"/>
                  </a:solidFill>
                  <a:latin typeface="Times New Roman" pitchFamily="18" charset="0"/>
                </a:rPr>
                <a:t>Налоговые </a:t>
              </a:r>
              <a:r>
                <a:rPr lang="ru-RU" sz="1600" b="1" dirty="0">
                  <a:solidFill>
                    <a:prstClr val="white"/>
                  </a:solidFill>
                  <a:latin typeface="Times New Roman" pitchFamily="18" charset="0"/>
                </a:rPr>
                <a:t>доходы</a:t>
              </a:r>
            </a:p>
          </p:txBody>
        </p:sp>
        <p:sp>
          <p:nvSpPr>
            <p:cNvPr id="63495" name="AutoShape 14"/>
            <p:cNvSpPr>
              <a:spLocks noChangeArrowheads="1"/>
            </p:cNvSpPr>
            <p:nvPr/>
          </p:nvSpPr>
          <p:spPr bwMode="auto">
            <a:xfrm>
              <a:off x="2245" y="1480"/>
              <a:ext cx="1679" cy="317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white"/>
                  </a:solidFill>
                  <a:latin typeface="Times New Roman" pitchFamily="18" charset="0"/>
                </a:rPr>
                <a:t>Неналоговые доходы</a:t>
              </a:r>
            </a:p>
          </p:txBody>
        </p:sp>
        <p:sp>
          <p:nvSpPr>
            <p:cNvPr id="63496" name="AutoShape 15"/>
            <p:cNvSpPr>
              <a:spLocks noChangeArrowheads="1"/>
            </p:cNvSpPr>
            <p:nvPr/>
          </p:nvSpPr>
          <p:spPr bwMode="auto">
            <a:xfrm>
              <a:off x="4014" y="1480"/>
              <a:ext cx="1679" cy="317"/>
            </a:xfrm>
            <a:prstGeom prst="flowChartAlternateProcess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white"/>
                  </a:solidFill>
                  <a:latin typeface="Times New Roman" pitchFamily="18" charset="0"/>
                </a:rPr>
                <a:t>Безвозмездные поступления</a:t>
              </a:r>
            </a:p>
          </p:txBody>
        </p:sp>
        <p:sp>
          <p:nvSpPr>
            <p:cNvPr id="63497" name="AutoShape 16"/>
            <p:cNvSpPr>
              <a:spLocks noChangeArrowheads="1"/>
            </p:cNvSpPr>
            <p:nvPr/>
          </p:nvSpPr>
          <p:spPr bwMode="auto">
            <a:xfrm>
              <a:off x="476" y="1797"/>
              <a:ext cx="1678" cy="2268"/>
            </a:xfrm>
            <a:prstGeom prst="flowChartAlternateProcess">
              <a:avLst/>
            </a:prstGeom>
            <a:solidFill>
              <a:srgbClr val="FF9933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Поступления от уплаты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налогов, установленных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Налоговым кодексом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Российской Федерации,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например: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- акцизы;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- налог на доходы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физических лиц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;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-налог на имущество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 физических лиц;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-земельный налог;</a:t>
              </a:r>
              <a:endParaRPr lang="ru-RU" sz="1600" b="1" dirty="0">
                <a:solidFill>
                  <a:prstClr val="black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- другие налоги.</a:t>
              </a:r>
            </a:p>
          </p:txBody>
        </p:sp>
        <p:sp>
          <p:nvSpPr>
            <p:cNvPr id="63498" name="AutoShape 17"/>
            <p:cNvSpPr>
              <a:spLocks noChangeArrowheads="1"/>
            </p:cNvSpPr>
            <p:nvPr/>
          </p:nvSpPr>
          <p:spPr bwMode="auto">
            <a:xfrm>
              <a:off x="2245" y="1797"/>
              <a:ext cx="1678" cy="2268"/>
            </a:xfrm>
            <a:prstGeom prst="flowChartAlternateProcess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Поступления от уплаты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других платежей и сборов,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установленных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Законодательством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Российской Федерации,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а также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штрафов за нарушение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законодательства,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например: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-доходы от использования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муниципального имущества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и земли;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- штрафные санкции;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solidFill>
                    <a:prstClr val="black"/>
                  </a:solidFill>
                  <a:latin typeface="Times New Roman" pitchFamily="18" charset="0"/>
                </a:rPr>
                <a:t>- другие.</a:t>
              </a:r>
            </a:p>
          </p:txBody>
        </p:sp>
        <p:sp>
          <p:nvSpPr>
            <p:cNvPr id="63499" name="AutoShape 18"/>
            <p:cNvSpPr>
              <a:spLocks noChangeArrowheads="1"/>
            </p:cNvSpPr>
            <p:nvPr/>
          </p:nvSpPr>
          <p:spPr bwMode="auto">
            <a:xfrm>
              <a:off x="4014" y="1797"/>
              <a:ext cx="1678" cy="2268"/>
            </a:xfrm>
            <a:prstGeom prst="flowChartAlternateProcess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Поступления от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других бюджетов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бюджетной системы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Times New Roman" pitchFamily="18" charset="0"/>
                </a:rPr>
                <a:t>(межбюджетные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itchFamily="18" charset="0"/>
                </a:rPr>
                <a:t>трансферты).</a:t>
              </a:r>
              <a:endParaRPr lang="ru-RU" sz="1600" b="1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500" name="Line 21"/>
            <p:cNvSpPr>
              <a:spLocks noChangeShapeType="1"/>
            </p:cNvSpPr>
            <p:nvPr/>
          </p:nvSpPr>
          <p:spPr bwMode="auto">
            <a:xfrm>
              <a:off x="3651" y="129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501" name="Line 22"/>
            <p:cNvSpPr>
              <a:spLocks noChangeShapeType="1"/>
            </p:cNvSpPr>
            <p:nvPr/>
          </p:nvSpPr>
          <p:spPr bwMode="auto">
            <a:xfrm flipH="1">
              <a:off x="1292" y="1389"/>
              <a:ext cx="23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502" name="Line 23"/>
            <p:cNvSpPr>
              <a:spLocks noChangeShapeType="1"/>
            </p:cNvSpPr>
            <p:nvPr/>
          </p:nvSpPr>
          <p:spPr bwMode="auto">
            <a:xfrm>
              <a:off x="1292" y="138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503" name="Line 24"/>
            <p:cNvSpPr>
              <a:spLocks noChangeShapeType="1"/>
            </p:cNvSpPr>
            <p:nvPr/>
          </p:nvSpPr>
          <p:spPr bwMode="auto">
            <a:xfrm>
              <a:off x="3651" y="1389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504" name="Line 25"/>
            <p:cNvSpPr>
              <a:spLocks noChangeShapeType="1"/>
            </p:cNvSpPr>
            <p:nvPr/>
          </p:nvSpPr>
          <p:spPr bwMode="auto">
            <a:xfrm>
              <a:off x="4921" y="138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505" name="Line 26"/>
            <p:cNvSpPr>
              <a:spLocks noChangeShapeType="1"/>
            </p:cNvSpPr>
            <p:nvPr/>
          </p:nvSpPr>
          <p:spPr bwMode="auto">
            <a:xfrm>
              <a:off x="3107" y="138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63491" name="Slide Number Placeholder 5"/>
          <p:cNvSpPr txBox="1">
            <a:spLocks noGrp="1"/>
          </p:cNvSpPr>
          <p:nvPr/>
        </p:nvSpPr>
        <p:spPr bwMode="auto">
          <a:xfrm>
            <a:off x="8748713" y="6492875"/>
            <a:ext cx="3952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86EFBFE-1767-4DE9-B1C3-0153FDAF9989}" type="slidenum">
              <a:rPr lang="en-US" altLang="ru-RU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ru-RU" sz="1200">
              <a:solidFill>
                <a:srgbClr val="89898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26" y="181587"/>
            <a:ext cx="6017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2030493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  <a:defRPr/>
            </a:pPr>
            <a:r>
              <a:rPr lang="ru-RU" alt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Межбюджетные трансферты – основной вид</a:t>
            </a:r>
            <a:br>
              <a:rPr lang="ru-RU" altLang="ru-RU" sz="2400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alt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безвозмездных перечислений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39750" y="1341438"/>
            <a:ext cx="8229600" cy="1008062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altLang="ru-RU" sz="2000" b="1" i="1" smtClean="0"/>
              <a:t>Межбюджетные трансферты</a:t>
            </a:r>
            <a:r>
              <a:rPr lang="ru-RU" altLang="ru-RU" sz="2000" i="1" smtClean="0"/>
              <a:t> – это денежные средства, перечисляемые из одного бюджета бюджетной системы Российской Федерации другому.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0825" y="2781300"/>
            <a:ext cx="4572000" cy="800100"/>
          </a:xfrm>
          <a:prstGeom prst="rect">
            <a:avLst/>
          </a:prstGeom>
          <a:solidFill>
            <a:srgbClr val="66A4F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smtClean="0">
                <a:solidFill>
                  <a:srgbClr val="FFFFFF"/>
                </a:solidFill>
                <a:latin typeface="Times New Roman" pitchFamily="18" charset="0"/>
              </a:rPr>
              <a:t>Виды межбюджетных трансфертов</a:t>
            </a: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50825" y="3573463"/>
            <a:ext cx="4572000" cy="800100"/>
          </a:xfrm>
          <a:prstGeom prst="rect">
            <a:avLst/>
          </a:prstGeom>
          <a:solidFill>
            <a:srgbClr val="EBF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rgbClr val="003366"/>
                </a:solidFill>
                <a:latin typeface="Times New Roman" pitchFamily="18" charset="0"/>
              </a:rPr>
              <a:t>Дотации (от лат. «Dotatio» - дар,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rgbClr val="003366"/>
                </a:solidFill>
                <a:latin typeface="Times New Roman" pitchFamily="18" charset="0"/>
              </a:rPr>
              <a:t>пожертвование)</a:t>
            </a:r>
            <a:endParaRPr lang="ru-RU" altLang="ru-RU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50825" y="4365625"/>
            <a:ext cx="4572000" cy="1028700"/>
          </a:xfrm>
          <a:prstGeom prst="rect">
            <a:avLst/>
          </a:prstGeom>
          <a:solidFill>
            <a:srgbClr val="EBF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rgbClr val="003366"/>
                </a:solidFill>
                <a:latin typeface="Times New Roman" pitchFamily="18" charset="0"/>
              </a:rPr>
              <a:t>Субвенции (от лат. «Subvenire» 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rgbClr val="003366"/>
                </a:solidFill>
                <a:latin typeface="Times New Roman" pitchFamily="18" charset="0"/>
              </a:rPr>
              <a:t>приходить на помощь)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003366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50825" y="5373688"/>
            <a:ext cx="4572000" cy="1028700"/>
          </a:xfrm>
          <a:prstGeom prst="rect">
            <a:avLst/>
          </a:prstGeom>
          <a:solidFill>
            <a:srgbClr val="EBF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rgbClr val="003366"/>
                </a:solidFill>
                <a:latin typeface="Times New Roman" pitchFamily="18" charset="0"/>
              </a:rPr>
              <a:t>Субсидии (от лат. «Subsidium» 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rgbClr val="003366"/>
                </a:solidFill>
                <a:latin typeface="Times New Roman" pitchFamily="18" charset="0"/>
              </a:rPr>
              <a:t>поддержка)</a:t>
            </a:r>
            <a:endParaRPr lang="ru-RU" altLang="ru-RU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4859338" y="2781300"/>
            <a:ext cx="4176712" cy="800100"/>
          </a:xfrm>
          <a:prstGeom prst="rect">
            <a:avLst/>
          </a:prstGeom>
          <a:solidFill>
            <a:srgbClr val="66A4F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900" b="1" smtClean="0">
              <a:solidFill>
                <a:srgbClr val="FFFFFF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smtClean="0">
                <a:solidFill>
                  <a:srgbClr val="FFFFFF"/>
                </a:solidFill>
                <a:latin typeface="Times New Roman" pitchFamily="18" charset="0"/>
              </a:rPr>
              <a:t>Определение</a:t>
            </a:r>
            <a:endParaRPr lang="ru-RU" altLang="ru-RU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4859338" y="3573463"/>
            <a:ext cx="4176712" cy="800100"/>
          </a:xfrm>
          <a:prstGeom prst="rect">
            <a:avLst/>
          </a:prstGeom>
          <a:solidFill>
            <a:srgbClr val="EBF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3366"/>
                </a:solidFill>
                <a:latin typeface="Times New Roman" pitchFamily="18" charset="0"/>
              </a:rPr>
              <a:t>Предоставляются без определения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3366"/>
                </a:solidFill>
                <a:latin typeface="Times New Roman" pitchFamily="18" charset="0"/>
              </a:rPr>
              <a:t>конкретной цели их использования</a:t>
            </a:r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4859338" y="4365625"/>
            <a:ext cx="4176712" cy="1028700"/>
          </a:xfrm>
          <a:prstGeom prst="rect">
            <a:avLst/>
          </a:prstGeom>
          <a:solidFill>
            <a:srgbClr val="EBF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3366"/>
                </a:solidFill>
                <a:latin typeface="Times New Roman" pitchFamily="18" charset="0"/>
              </a:rPr>
              <a:t>Предоставляются на финансирование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3366"/>
                </a:solidFill>
                <a:latin typeface="Times New Roman" pitchFamily="18" charset="0"/>
              </a:rPr>
              <a:t>«переданных</a:t>
            </a:r>
            <a:r>
              <a:rPr lang="ru-RU" altLang="ru-RU" sz="1600" b="1" dirty="0" smtClean="0">
                <a:solidFill>
                  <a:srgbClr val="003366"/>
                </a:solidFill>
                <a:latin typeface="Calibri" pitchFamily="34" charset="0"/>
              </a:rPr>
              <a:t>»</a:t>
            </a:r>
            <a:r>
              <a:rPr lang="ru-RU" altLang="ru-RU" sz="1600" b="1" dirty="0" smtClean="0">
                <a:solidFill>
                  <a:srgbClr val="003366"/>
                </a:solidFill>
                <a:latin typeface="Times New Roman" pitchFamily="18" charset="0"/>
              </a:rPr>
              <a:t> другим публично-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3366"/>
                </a:solidFill>
                <a:latin typeface="Times New Roman" pitchFamily="18" charset="0"/>
              </a:rPr>
              <a:t>правовым образованиям полномочий</a:t>
            </a:r>
          </a:p>
        </p:txBody>
      </p: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4859338" y="5373688"/>
            <a:ext cx="4176712" cy="1028700"/>
          </a:xfrm>
          <a:prstGeom prst="rect">
            <a:avLst/>
          </a:prstGeom>
          <a:solidFill>
            <a:srgbClr val="EBF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3366"/>
                </a:solidFill>
                <a:latin typeface="Times New Roman" pitchFamily="18" charset="0"/>
              </a:rPr>
              <a:t>Предоставляются на условиях долевого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софинансирования</a:t>
            </a:r>
            <a:r>
              <a:rPr lang="ru-RU" altLang="ru-RU" sz="1600" b="1" dirty="0" smtClean="0">
                <a:solidFill>
                  <a:srgbClr val="003366"/>
                </a:solidFill>
                <a:latin typeface="Times New Roman" pitchFamily="18" charset="0"/>
              </a:rPr>
              <a:t> расходов других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3366"/>
                </a:solidFill>
                <a:latin typeface="Times New Roman" pitchFamily="18" charset="0"/>
              </a:rPr>
              <a:t>бюджетов</a:t>
            </a:r>
          </a:p>
        </p:txBody>
      </p:sp>
    </p:spTree>
    <p:extLst>
      <p:ext uri="{BB962C8B-B14F-4D97-AF65-F5344CB8AC3E}">
        <p14:creationId xmlns:p14="http://schemas.microsoft.com/office/powerpoint/2010/main" val="6851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153" y="155010"/>
            <a:ext cx="77757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Нормативы зачислений налоговых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неналоговых доходов в бюджет сельского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48590"/>
              </p:ext>
            </p:extLst>
          </p:nvPr>
        </p:nvGraphicFramePr>
        <p:xfrm>
          <a:off x="755576" y="980728"/>
          <a:ext cx="7148320" cy="35761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6091"/>
                <a:gridCol w="4510493"/>
                <a:gridCol w="1891736"/>
              </a:tblGrid>
              <a:tr h="36061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Налоги и сборы,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установленные законодательством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 поселения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0995">
                <a:tc rowSpan="6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федеральные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1. Акцизы, в том числе</a:t>
                      </a:r>
                      <a:endParaRPr lang="ru-RU" sz="1200" b="1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85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доходы от уплаты акцизов на нефтепродукты</a:t>
                      </a:r>
                      <a:endParaRPr lang="ru-RU" sz="1200" b="1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sto MT" panose="02040603050505030304" pitchFamily="18" charset="0"/>
                        </a:rPr>
                        <a:t>0,2434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sto MT" panose="0204060305050503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sto MT" panose="02040603050505030304" pitchFamily="18" charset="0"/>
                        </a:rPr>
                        <a:t>%;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%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099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2. Налог на доходы физических лиц</a:t>
                      </a:r>
                      <a:endParaRPr lang="ru-RU" sz="1200" b="1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2%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099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  3</a:t>
                      </a:r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. Налоги со специальными налоговыми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режимами: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 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099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единый сельскохозяйственный налог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30</a:t>
                      </a:r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%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1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  4</a:t>
                      </a:r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. Государственная </a:t>
                      </a:r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пошлина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100%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5674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местные</a:t>
                      </a:r>
                      <a:endParaRPr lang="ru-RU" sz="15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  1. </a:t>
                      </a:r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Налог на имущество физических лиц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100%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81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  2. </a:t>
                      </a:r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Земельный налог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baseline="0" dirty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100%</a:t>
                      </a:r>
                      <a:endParaRPr lang="ru-RU" sz="1200" b="1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03603"/>
              </p:ext>
            </p:extLst>
          </p:nvPr>
        </p:nvGraphicFramePr>
        <p:xfrm>
          <a:off x="755576" y="4581128"/>
          <a:ext cx="7148320" cy="648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6091"/>
                <a:gridCol w="4510493"/>
                <a:gridCol w="1891736"/>
              </a:tblGrid>
              <a:tr h="64807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Неналоговые доходы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 поселения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287687"/>
              </p:ext>
            </p:extLst>
          </p:nvPr>
        </p:nvGraphicFramePr>
        <p:xfrm>
          <a:off x="755576" y="5085185"/>
          <a:ext cx="7128792" cy="6012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56584"/>
                <a:gridCol w="1872208"/>
              </a:tblGrid>
              <a:tr h="601216">
                <a:tc>
                  <a:txBody>
                    <a:bodyPr/>
                    <a:lstStyle/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1. Доходы от использования имущества, находящегося в муниципальной собственности</a:t>
                      </a:r>
                      <a:endParaRPr lang="ru-RU" sz="1200" b="0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100%</a:t>
                      </a:r>
                      <a:endParaRPr lang="ru-RU" sz="1200" b="0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434451"/>
              </p:ext>
            </p:extLst>
          </p:nvPr>
        </p:nvGraphicFramePr>
        <p:xfrm>
          <a:off x="779648" y="5661248"/>
          <a:ext cx="7104720" cy="673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38834"/>
                <a:gridCol w="1865886"/>
              </a:tblGrid>
              <a:tr h="673224">
                <a:tc>
                  <a:txBody>
                    <a:bodyPr/>
                    <a:lstStyle/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 2. Доходы от продажи материальных и нематериальных активов</a:t>
                      </a:r>
                      <a:endParaRPr lang="ru-RU" sz="1200" b="0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100%</a:t>
                      </a:r>
                      <a:endParaRPr lang="ru-RU" sz="1200" b="0" i="0" u="none" strike="noStrik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4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0"/>
            <a:ext cx="259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Виды доходов</a:t>
            </a: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296515"/>
              </p:ext>
            </p:extLst>
          </p:nvPr>
        </p:nvGraphicFramePr>
        <p:xfrm>
          <a:off x="304800" y="609600"/>
          <a:ext cx="4000528" cy="219653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00528"/>
              </a:tblGrid>
              <a:tr h="3982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Налоговые  доходы 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744924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-Налог на доходы физических лиц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-Акцизы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Налог на имущество физических лиц    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</a:p>
                    <a:p>
                      <a:pPr algn="l">
                        <a:buFontTx/>
                        <a:buChar char="-"/>
                      </a:pP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733529"/>
              </p:ext>
            </p:extLst>
          </p:nvPr>
        </p:nvGraphicFramePr>
        <p:xfrm>
          <a:off x="304800" y="2895600"/>
          <a:ext cx="4000528" cy="14325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00528"/>
              </a:tblGrid>
              <a:tr h="2136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Неналоговые  доходы 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95768"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Аренда имущества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Доходы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от реализации имущества, в </a:t>
                      </a:r>
                      <a:r>
                        <a:rPr lang="ru-RU" sz="16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 земельных участков</a:t>
                      </a:r>
                    </a:p>
                    <a:p>
                      <a:pPr algn="l">
                        <a:buFontTx/>
                        <a:buChar char="-"/>
                      </a:pP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7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073161"/>
              </p:ext>
            </p:extLst>
          </p:nvPr>
        </p:nvGraphicFramePr>
        <p:xfrm>
          <a:off x="304800" y="4293096"/>
          <a:ext cx="4000528" cy="205853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0052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перечисления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958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 том числе поступления от других бюджетов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(федерального и регионального уровней)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Их также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называют -м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ежбюджетные трансферты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48200" y="21429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доходов бюджета </a:t>
            </a:r>
            <a:r>
              <a:rPr lang="ru-RU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сельского поселения </a:t>
            </a:r>
            <a:r>
              <a:rPr lang="ru-RU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</a:t>
            </a:r>
            <a:r>
              <a:rPr lang="ru-RU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2024 </a:t>
            </a:r>
            <a:r>
              <a:rPr lang="ru-RU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 </a:t>
            </a:r>
            <a:endParaRPr lang="ru-RU" b="1" dirty="0" smtClean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 </a:t>
            </a:r>
            <a:r>
              <a:rPr lang="ru-RU" b="1" dirty="0" err="1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тыс.рублей</a:t>
            </a:r>
            <a:r>
              <a:rPr lang="ru-RU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ru-RU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10757"/>
              </p:ext>
            </p:extLst>
          </p:nvPr>
        </p:nvGraphicFramePr>
        <p:xfrm>
          <a:off x="4876800" y="1219200"/>
          <a:ext cx="3857652" cy="223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11430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Доходы всего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111409,10</a:t>
                      </a:r>
                    </a:p>
                    <a:p>
                      <a:pPr algn="ctr"/>
                      <a:endParaRPr lang="ru-RU" sz="16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210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из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них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Налоговые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доходы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36450,00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Неналоговые доходы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388,40</a:t>
                      </a:r>
                      <a:endParaRPr lang="ru-RU" sz="160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Безвозмездные перечисления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74570,70</a:t>
                      </a:r>
                      <a:endParaRPr lang="ru-RU" sz="160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137564"/>
              </p:ext>
            </p:extLst>
          </p:nvPr>
        </p:nvGraphicFramePr>
        <p:xfrm>
          <a:off x="4860032" y="3573016"/>
          <a:ext cx="3839344" cy="2870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123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04800"/>
            <a:ext cx="82809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Расходы бюджета сельского поселения</a:t>
            </a:r>
          </a:p>
          <a:p>
            <a:pPr algn="ctr"/>
            <a:endParaRPr lang="ru-RU" b="1" u="sng" dirty="0"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Расходы </a:t>
            </a:r>
            <a:r>
              <a:rPr lang="ru-RU" b="1" u="sng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бюджета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– денежные средства, направляемые на финансовое обеспечение задач и функций сельского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поселения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1288003760_calculatorsave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51520" y="2204864"/>
            <a:ext cx="4179888" cy="3657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graphicFrame>
        <p:nvGraphicFramePr>
          <p:cNvPr id="7" name="Содержимое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88900832"/>
              </p:ext>
            </p:extLst>
          </p:nvPr>
        </p:nvGraphicFramePr>
        <p:xfrm>
          <a:off x="4781872" y="155679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34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7" y="179999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на 2024 год и на плановый период 2025 и 2026 годов</a:t>
            </a:r>
          </a:p>
          <a:p>
            <a:pPr algn="ctr"/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88208"/>
              </p:ext>
            </p:extLst>
          </p:nvPr>
        </p:nvGraphicFramePr>
        <p:xfrm>
          <a:off x="899592" y="1749661"/>
          <a:ext cx="7344816" cy="341818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40536"/>
                <a:gridCol w="3579944"/>
                <a:gridCol w="1008112"/>
                <a:gridCol w="1008112"/>
                <a:gridCol w="1008112"/>
              </a:tblGrid>
              <a:tr h="490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 </a:t>
                      </a:r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2025  год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2026  год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6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11 503,70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12 493,70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13 895,90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6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345,00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61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352,30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352,30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352,30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6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56356,40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21220,00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21429,90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4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21696,30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12913,60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1146,00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6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6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20190,10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20190,10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20190,10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6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ПОЛИТИКА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1253,00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1253,00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1253,00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26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352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111 754,10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68 480,00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68 824,60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5" marR="8965" marT="896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 rot="10800000" flipV="1">
            <a:off x="6660232" y="1237565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prstClr val="black"/>
                </a:solidFill>
                <a:latin typeface="Bookman Old Style" pitchFamily="18" charset="0"/>
              </a:rPr>
              <a:t>(тыс.руб.)</a:t>
            </a:r>
          </a:p>
        </p:txBody>
      </p:sp>
    </p:spTree>
    <p:extLst>
      <p:ext uri="{BB962C8B-B14F-4D97-AF65-F5344CB8AC3E}">
        <p14:creationId xmlns:p14="http://schemas.microsoft.com/office/powerpoint/2010/main" val="65796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отраслям в 2023 году,%</a:t>
            </a:r>
            <a:endParaRPr lang="ru-RU" sz="4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280742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8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714375" y="571500"/>
            <a:ext cx="7715250" cy="5715000"/>
          </a:xfrm>
        </p:spPr>
        <p:txBody>
          <a:bodyPr anchor="t"/>
          <a:lstStyle/>
          <a:p>
            <a:pPr algn="ctr" eaLnBrk="1" hangingPunct="1"/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ДОЛЯ МУНИЦИПАЛЬНЫХ ПРОГРАММ СЕЛЬСКОГО ПОСЕЛЕНИЯ В ОБЩЕМ ОБЪЁМЕ РАСХОДОВ МЕСТНОГО БЮДЖЕТА 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ea typeface="BatangChe" pitchFamily="49" charset="-127"/>
              </a:rPr>
              <a:t>2020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 ГОДУ, тыс. рублей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96207"/>
              </p:ext>
            </p:extLst>
          </p:nvPr>
        </p:nvGraphicFramePr>
        <p:xfrm>
          <a:off x="735013" y="1535113"/>
          <a:ext cx="7673975" cy="472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2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27784" y="836712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8847" y="1544175"/>
            <a:ext cx="6768752" cy="93610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</a:p>
          <a:p>
            <a:pPr algn="ctr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документ, определяющий: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4755" y="2611578"/>
            <a:ext cx="8568952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в определенной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4755" y="3978408"/>
            <a:ext cx="8568952" cy="108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8000" y="5328000"/>
            <a:ext cx="8568952" cy="108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используемых финансовых ресурсов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31640" y="25200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 бюджет 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(муниципальные программы)</a:t>
            </a:r>
          </a:p>
        </p:txBody>
      </p:sp>
    </p:spTree>
    <p:extLst>
      <p:ext uri="{BB962C8B-B14F-4D97-AF65-F5344CB8AC3E}">
        <p14:creationId xmlns:p14="http://schemas.microsoft.com/office/powerpoint/2010/main" val="295075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animBg="1"/>
      <p:bldP spid="10" grpId="0" animBg="1"/>
      <p:bldP spid="11" grpId="0" animBg="1"/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1248" y="122905"/>
            <a:ext cx="2519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785926"/>
            <a:ext cx="766834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ru-RU" sz="10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Вводная часть - слайд 3-9</a:t>
            </a:r>
          </a:p>
          <a:p>
            <a:pPr marL="0" lvl="1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1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Общие характеристики бюджета сельского поселения - слайд 10-12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1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Доходы бюджета сельского поселения – слайд 11-14</a:t>
            </a:r>
          </a:p>
          <a:p>
            <a:pPr marL="0"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сельского поселения – слайд 15-18</a:t>
            </a:r>
          </a:p>
          <a:p>
            <a:pPr marL="0" lvl="1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Межбюджетные отношения - слайд 19-28</a:t>
            </a:r>
          </a:p>
          <a:p>
            <a:pPr marL="0" lvl="1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 descr="http://fs.homegate.ru/file/2667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8313" y="333375"/>
            <a:ext cx="1862137" cy="1943100"/>
          </a:xfrm>
          <a:prstGeom prst="rect">
            <a:avLst/>
          </a:prstGeom>
          <a:solidFill>
            <a:srgbClr val="000000"/>
          </a:solidFill>
        </p:spPr>
      </p:pic>
    </p:spTree>
    <p:extLst>
      <p:ext uri="{BB962C8B-B14F-4D97-AF65-F5344CB8AC3E}">
        <p14:creationId xmlns:p14="http://schemas.microsoft.com/office/powerpoint/2010/main" val="147976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22410"/>
            <a:ext cx="87263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«Комплексное 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развитие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сельских территорий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Савинского сельского поселения на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2024-2026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</a:rPr>
              <a:t>годы»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14478" y="1566172"/>
            <a:ext cx="3744416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 муниципальной программы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Савинского сельского поселения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2971" y="2566616"/>
            <a:ext cx="7920880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муниципальной программы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Повышение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уровня и качества жизни сельского населения путем создания комфортных и безопасных условий жизнедеятельности в Савинском сельском поселении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5430" y="3214688"/>
            <a:ext cx="7920880" cy="14546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 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стабилизации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численности постоянного населения, повышению уровня жизни населения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организации взаимодействия между предприятиями, организациями и учреждениями при решении вопросов благоустройства территории поселения; повышение гражданской активности сельских жителей, активизация участия в решении вопросов местного значения путем поддержки местных инициатив;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поселения.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981897" y="4669372"/>
            <a:ext cx="7203028" cy="34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муниципальной программы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 в руб.)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60703"/>
              </p:ext>
            </p:extLst>
          </p:nvPr>
        </p:nvGraphicFramePr>
        <p:xfrm>
          <a:off x="755576" y="5373216"/>
          <a:ext cx="7632848" cy="79208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240360"/>
                <a:gridCol w="2232248"/>
                <a:gridCol w="2160240"/>
              </a:tblGrid>
              <a:tr h="368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77882,60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34163,4750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33105,825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98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22410"/>
            <a:ext cx="8294790" cy="101835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массового спорта на территории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Савинского сельского поселения на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годы»</a:t>
            </a:r>
          </a:p>
          <a:p>
            <a:pPr algn="ctr"/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2971" y="2137983"/>
            <a:ext cx="7920880" cy="10975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муниципальной программы:</a:t>
            </a:r>
          </a:p>
          <a:p>
            <a:pPr algn="ctr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реализации прав жителей на свободный доступ к физической культуре и спорту, как к необходимым условиям развития физических, интеллектуальных и нравственных способностей личности, права на занятия физической культурой и спортом для всех категорий граждан и групп населения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2971" y="3299546"/>
            <a:ext cx="7920880" cy="17136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ожидаемые результаты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увеличение доли граждан Савинского сельского поселения, систематически занимающихся физической культурой и спортом, в общей численности населения;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увеличение доли лиц с ограниченными возможностями здоровья и инвалидов, систематически занимающихся физической культурой и спортом, от общего числа инвалидов;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увеличение количества проводимых спортивно-массовых и спортивных мероприятий.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074343"/>
              </p:ext>
            </p:extLst>
          </p:nvPr>
        </p:nvGraphicFramePr>
        <p:xfrm>
          <a:off x="1835696" y="5589240"/>
          <a:ext cx="5472608" cy="79208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872208"/>
                <a:gridCol w="1869745"/>
                <a:gridCol w="1730655"/>
              </a:tblGrid>
              <a:tr h="309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2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44,30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44,30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44,30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981897" y="5132462"/>
            <a:ext cx="7203028" cy="193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муниципальной программы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 в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тыс.руб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9712" y="1554500"/>
            <a:ext cx="4824535" cy="58119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 муниципальной программы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Савинского сельского поселения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7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10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1897" y="345274"/>
            <a:ext cx="7825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малого и среднего предпринимательства в Савинском сельском поселении на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годы»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1589145"/>
            <a:ext cx="3744416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 муниципальной программы – Администрация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Савинского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2971" y="2566616"/>
            <a:ext cx="7920880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муниципальной программы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субъектов малого и среднего предпринимательства в целях формирования конкурентной среды в экономике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328063"/>
            <a:ext cx="8150774" cy="15410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субъектов малого и среднего предпринимательства на 1 % ежегодно;;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вклада малого и среднего предпринимательства в решение задач социально-экономического развития Савинского сельского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снижение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темпов роста безработицы среди молодежи;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налоговых поступлений в местный бюджет от деятельности субъектов малого и среднего предпринимательства;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благоприятного климата для предпринимательской деятельности.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115615" y="4893974"/>
            <a:ext cx="7069309" cy="3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муниципальной программы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 в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тыс.руб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35845"/>
              </p:ext>
            </p:extLst>
          </p:nvPr>
        </p:nvGraphicFramePr>
        <p:xfrm>
          <a:off x="2450232" y="5301208"/>
          <a:ext cx="3777952" cy="86409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457238"/>
                <a:gridCol w="1272649"/>
                <a:gridCol w="1048065"/>
              </a:tblGrid>
              <a:tr h="401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455,8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374,00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394,00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2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2506" y="1592795"/>
            <a:ext cx="2736304" cy="17191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Непрограммные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расходы бюджета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2024 г – 24 045,1 тыс. руб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2025 г – 51792,4 тыс. руб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2026 г  – 52421,3 тыс. руб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-349324" y="3021704"/>
            <a:ext cx="3029421" cy="27115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местной администрации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9095,80 тыс.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 – 8900,90 тыс.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г –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8900,90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7623" y="801043"/>
            <a:ext cx="3180769" cy="206764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Главы муниципального образования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2024 г -   1933,7 тыс.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2025 г –  1933,7 тыс. руб. 2026 г –  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1933,7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52996" y="787885"/>
            <a:ext cx="2791005" cy="182584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202,2 тыс.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 – 204,2 тыс.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г – 212,5 тыс. 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094734" y="3726030"/>
            <a:ext cx="2611810" cy="23672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бюджета, включая условно-утвержденные расходы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- 3,0 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 – 3,0 тыс.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г – 3,0 тыс. 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1299" y="62029"/>
            <a:ext cx="63609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деятельности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сельского поселения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2999570" y="2369455"/>
            <a:ext cx="338822" cy="51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074696" y="2215158"/>
            <a:ext cx="184756" cy="205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1"/>
          </p:cNvCxnSpPr>
          <p:nvPr/>
        </p:nvCxnSpPr>
        <p:spPr>
          <a:xfrm flipH="1">
            <a:off x="1996886" y="2452389"/>
            <a:ext cx="1455620" cy="922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904448" y="3425189"/>
            <a:ext cx="1354886" cy="746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795220" y="3419996"/>
            <a:ext cx="0" cy="306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355976" y="3789040"/>
            <a:ext cx="2880320" cy="23762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Пенсионное обеспечение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1253,0 тыс. руб.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 –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1253,0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г –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1253,0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580112" y="3419996"/>
            <a:ext cx="0" cy="306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7062378" y="2977580"/>
            <a:ext cx="2617819" cy="246730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деятельности финансово-бюджетного надзора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 – 199,2 тыс.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г-199,2 тыс.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г.-199,2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135787" y="3285793"/>
            <a:ext cx="217209" cy="63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61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12" grpId="0"/>
      <p:bldP spid="20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bject 3"/>
          <p:cNvSpPr>
            <a:spLocks/>
          </p:cNvSpPr>
          <p:nvPr/>
        </p:nvSpPr>
        <p:spPr bwMode="auto">
          <a:xfrm>
            <a:off x="250831" y="1341438"/>
            <a:ext cx="3529013" cy="792162"/>
          </a:xfrm>
          <a:custGeom>
            <a:avLst/>
            <a:gdLst>
              <a:gd name="T0" fmla="*/ 3400102 w 3528377"/>
              <a:gd name="T1" fmla="*/ 0 h 792099"/>
              <a:gd name="T2" fmla="*/ 121771 w 3528377"/>
              <a:gd name="T3" fmla="*/ 402 h 792099"/>
              <a:gd name="T4" fmla="*/ 80355 w 3528377"/>
              <a:gd name="T5" fmla="*/ 10546 h 792099"/>
              <a:gd name="T6" fmla="*/ 45238 w 3528377"/>
              <a:gd name="T7" fmla="*/ 32617 h 792099"/>
              <a:gd name="T8" fmla="*/ 18739 w 3528377"/>
              <a:gd name="T9" fmla="*/ 64291 h 792099"/>
              <a:gd name="T10" fmla="*/ 3172 w 3528377"/>
              <a:gd name="T11" fmla="*/ 103258 h 792099"/>
              <a:gd name="T12" fmla="*/ 0 w 3528377"/>
              <a:gd name="T13" fmla="*/ 132145 h 792099"/>
              <a:gd name="T14" fmla="*/ 394 w 3528377"/>
              <a:gd name="T15" fmla="*/ 670740 h 792099"/>
              <a:gd name="T16" fmla="*/ 10511 w 3528377"/>
              <a:gd name="T17" fmla="*/ 712154 h 792099"/>
              <a:gd name="T18" fmla="*/ 32568 w 3528377"/>
              <a:gd name="T19" fmla="*/ 747253 h 792099"/>
              <a:gd name="T20" fmla="*/ 64252 w 3528377"/>
              <a:gd name="T21" fmla="*/ 773746 h 792099"/>
              <a:gd name="T22" fmla="*/ 103246 w 3528377"/>
              <a:gd name="T23" fmla="*/ 789310 h 792099"/>
              <a:gd name="T24" fmla="*/ 132160 w 3528377"/>
              <a:gd name="T25" fmla="*/ 792477 h 792099"/>
              <a:gd name="T26" fmla="*/ 3410338 w 3528377"/>
              <a:gd name="T27" fmla="*/ 792086 h 792099"/>
              <a:gd name="T28" fmla="*/ 3451789 w 3528377"/>
              <a:gd name="T29" fmla="*/ 781993 h 792099"/>
              <a:gd name="T30" fmla="*/ 3486925 w 3528377"/>
              <a:gd name="T31" fmla="*/ 759967 h 792099"/>
              <a:gd name="T32" fmla="*/ 3513448 w 3528377"/>
              <a:gd name="T33" fmla="*/ 728321 h 792099"/>
              <a:gd name="T34" fmla="*/ 3529025 w 3528377"/>
              <a:gd name="T35" fmla="*/ 689359 h 792099"/>
              <a:gd name="T36" fmla="*/ 3532194 w 3528377"/>
              <a:gd name="T37" fmla="*/ 660464 h 792099"/>
              <a:gd name="T38" fmla="*/ 3531796 w 3528377"/>
              <a:gd name="T39" fmla="*/ 121813 h 792099"/>
              <a:gd name="T40" fmla="*/ 3521678 w 3528377"/>
              <a:gd name="T41" fmla="*/ 80395 h 792099"/>
              <a:gd name="T42" fmla="*/ 3499634 w 3528377"/>
              <a:gd name="T43" fmla="*/ 45275 h 792099"/>
              <a:gd name="T44" fmla="*/ 3467976 w 3528377"/>
              <a:gd name="T45" fmla="*/ 18755 h 792099"/>
              <a:gd name="T46" fmla="*/ 3429003 w 3528377"/>
              <a:gd name="T47" fmla="*/ 3171 h 792099"/>
              <a:gd name="T48" fmla="*/ 3400102 w 3528377"/>
              <a:gd name="T49" fmla="*/ 0 h 79209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528377"/>
              <a:gd name="T76" fmla="*/ 0 h 792099"/>
              <a:gd name="T77" fmla="*/ 3528377 w 3528377"/>
              <a:gd name="T78" fmla="*/ 792099 h 79209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528377" h="792099">
                <a:moveTo>
                  <a:pt x="3396424" y="0"/>
                </a:moveTo>
                <a:lnTo>
                  <a:pt x="121639" y="402"/>
                </a:lnTo>
                <a:lnTo>
                  <a:pt x="80266" y="10540"/>
                </a:lnTo>
                <a:lnTo>
                  <a:pt x="45190" y="32599"/>
                </a:lnTo>
                <a:lnTo>
                  <a:pt x="18721" y="64261"/>
                </a:lnTo>
                <a:lnTo>
                  <a:pt x="3166" y="103210"/>
                </a:lnTo>
                <a:lnTo>
                  <a:pt x="0" y="132079"/>
                </a:lnTo>
                <a:lnTo>
                  <a:pt x="394" y="670422"/>
                </a:lnTo>
                <a:lnTo>
                  <a:pt x="10499" y="711812"/>
                </a:lnTo>
                <a:lnTo>
                  <a:pt x="32532" y="746899"/>
                </a:lnTo>
                <a:lnTo>
                  <a:pt x="64180" y="773374"/>
                </a:lnTo>
                <a:lnTo>
                  <a:pt x="103132" y="788932"/>
                </a:lnTo>
                <a:lnTo>
                  <a:pt x="132016" y="792099"/>
                </a:lnTo>
                <a:lnTo>
                  <a:pt x="3406651" y="791708"/>
                </a:lnTo>
                <a:lnTo>
                  <a:pt x="3448057" y="781621"/>
                </a:lnTo>
                <a:lnTo>
                  <a:pt x="3483157" y="759607"/>
                </a:lnTo>
                <a:lnTo>
                  <a:pt x="3509644" y="727973"/>
                </a:lnTo>
                <a:lnTo>
                  <a:pt x="3525209" y="689029"/>
                </a:lnTo>
                <a:lnTo>
                  <a:pt x="3528377" y="660146"/>
                </a:lnTo>
                <a:lnTo>
                  <a:pt x="3527979" y="121753"/>
                </a:lnTo>
                <a:lnTo>
                  <a:pt x="3517871" y="80359"/>
                </a:lnTo>
                <a:lnTo>
                  <a:pt x="3495850" y="45251"/>
                </a:lnTo>
                <a:lnTo>
                  <a:pt x="3464223" y="18749"/>
                </a:lnTo>
                <a:lnTo>
                  <a:pt x="3425294" y="3171"/>
                </a:lnTo>
                <a:lnTo>
                  <a:pt x="3396424" y="0"/>
                </a:lnTo>
                <a:close/>
              </a:path>
            </a:pathLst>
          </a:custGeom>
          <a:solidFill>
            <a:srgbClr val="FFFFCC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6" name="object 4"/>
          <p:cNvSpPr>
            <a:spLocks/>
          </p:cNvSpPr>
          <p:nvPr/>
        </p:nvSpPr>
        <p:spPr bwMode="auto">
          <a:xfrm>
            <a:off x="250831" y="1341438"/>
            <a:ext cx="3529013" cy="792162"/>
          </a:xfrm>
          <a:custGeom>
            <a:avLst/>
            <a:gdLst>
              <a:gd name="T0" fmla="*/ 0 w 3528377"/>
              <a:gd name="T1" fmla="*/ 132145 h 792099"/>
              <a:gd name="T2" fmla="*/ 7002 w 3528377"/>
              <a:gd name="T3" fmla="*/ 89602 h 792099"/>
              <a:gd name="T4" fmla="*/ 26475 w 3528377"/>
              <a:gd name="T5" fmla="*/ 52807 h 792099"/>
              <a:gd name="T6" fmla="*/ 56100 w 3528377"/>
              <a:gd name="T7" fmla="*/ 24076 h 792099"/>
              <a:gd name="T8" fmla="*/ 93573 w 3528377"/>
              <a:gd name="T9" fmla="*/ 5722 h 792099"/>
              <a:gd name="T10" fmla="*/ 3400102 w 3528377"/>
              <a:gd name="T11" fmla="*/ 0 h 792099"/>
              <a:gd name="T12" fmla="*/ 3414790 w 3528377"/>
              <a:gd name="T13" fmla="*/ 807 h 792099"/>
              <a:gd name="T14" fmla="*/ 3455682 w 3528377"/>
              <a:gd name="T15" fmla="*/ 12234 h 792099"/>
              <a:gd name="T16" fmla="*/ 3490038 w 3528377"/>
              <a:gd name="T17" fmla="*/ 35365 h 792099"/>
              <a:gd name="T18" fmla="*/ 3515545 w 3528377"/>
              <a:gd name="T19" fmla="*/ 67873 h 792099"/>
              <a:gd name="T20" fmla="*/ 3529893 w 3528377"/>
              <a:gd name="T21" fmla="*/ 107454 h 792099"/>
              <a:gd name="T22" fmla="*/ 3532194 w 3528377"/>
              <a:gd name="T23" fmla="*/ 660464 h 792099"/>
              <a:gd name="T24" fmla="*/ 3531387 w 3528377"/>
              <a:gd name="T25" fmla="*/ 675146 h 792099"/>
              <a:gd name="T26" fmla="*/ 3519965 w 3528377"/>
              <a:gd name="T27" fmla="*/ 716032 h 792099"/>
              <a:gd name="T28" fmla="*/ 3496837 w 3528377"/>
              <a:gd name="T29" fmla="*/ 750377 h 792099"/>
              <a:gd name="T30" fmla="*/ 3464315 w 3528377"/>
              <a:gd name="T31" fmla="*/ 775866 h 792099"/>
              <a:gd name="T32" fmla="*/ 3424718 w 3528377"/>
              <a:gd name="T33" fmla="*/ 790192 h 792099"/>
              <a:gd name="T34" fmla="*/ 132160 w 3528377"/>
              <a:gd name="T35" fmla="*/ 792477 h 792099"/>
              <a:gd name="T36" fmla="*/ 117465 w 3528377"/>
              <a:gd name="T37" fmla="*/ 791671 h 792099"/>
              <a:gd name="T38" fmla="*/ 76551 w 3528377"/>
              <a:gd name="T39" fmla="*/ 780259 h 792099"/>
              <a:gd name="T40" fmla="*/ 42175 w 3528377"/>
              <a:gd name="T41" fmla="*/ 757155 h 792099"/>
              <a:gd name="T42" fmla="*/ 16650 w 3528377"/>
              <a:gd name="T43" fmla="*/ 724670 h 792099"/>
              <a:gd name="T44" fmla="*/ 2294 w 3528377"/>
              <a:gd name="T45" fmla="*/ 685106 h 792099"/>
              <a:gd name="T46" fmla="*/ 0 w 3528377"/>
              <a:gd name="T47" fmla="*/ 132145 h 79209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528377"/>
              <a:gd name="T73" fmla="*/ 0 h 792099"/>
              <a:gd name="T74" fmla="*/ 3528377 w 3528377"/>
              <a:gd name="T75" fmla="*/ 792099 h 79209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528377" h="792099">
                <a:moveTo>
                  <a:pt x="0" y="132079"/>
                </a:moveTo>
                <a:lnTo>
                  <a:pt x="6996" y="89560"/>
                </a:lnTo>
                <a:lnTo>
                  <a:pt x="26445" y="52783"/>
                </a:lnTo>
                <a:lnTo>
                  <a:pt x="56040" y="24064"/>
                </a:lnTo>
                <a:lnTo>
                  <a:pt x="93471" y="5722"/>
                </a:lnTo>
                <a:lnTo>
                  <a:pt x="3396424" y="0"/>
                </a:lnTo>
                <a:lnTo>
                  <a:pt x="3411094" y="807"/>
                </a:lnTo>
                <a:lnTo>
                  <a:pt x="3451944" y="12228"/>
                </a:lnTo>
                <a:lnTo>
                  <a:pt x="3486261" y="35347"/>
                </a:lnTo>
                <a:lnTo>
                  <a:pt x="3511740" y="67843"/>
                </a:lnTo>
                <a:lnTo>
                  <a:pt x="3526076" y="107400"/>
                </a:lnTo>
                <a:lnTo>
                  <a:pt x="3528377" y="660146"/>
                </a:lnTo>
                <a:lnTo>
                  <a:pt x="3527571" y="674822"/>
                </a:lnTo>
                <a:lnTo>
                  <a:pt x="3516160" y="715690"/>
                </a:lnTo>
                <a:lnTo>
                  <a:pt x="3493057" y="750017"/>
                </a:lnTo>
                <a:lnTo>
                  <a:pt x="3460571" y="775494"/>
                </a:lnTo>
                <a:lnTo>
                  <a:pt x="3421011" y="789814"/>
                </a:lnTo>
                <a:lnTo>
                  <a:pt x="132016" y="792099"/>
                </a:lnTo>
                <a:lnTo>
                  <a:pt x="117339" y="791293"/>
                </a:lnTo>
                <a:lnTo>
                  <a:pt x="76467" y="779887"/>
                </a:lnTo>
                <a:lnTo>
                  <a:pt x="42127" y="756795"/>
                </a:lnTo>
                <a:lnTo>
                  <a:pt x="16632" y="724322"/>
                </a:lnTo>
                <a:lnTo>
                  <a:pt x="2294" y="684777"/>
                </a:lnTo>
                <a:lnTo>
                  <a:pt x="0" y="132079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object 5"/>
          <p:cNvSpPr txBox="1">
            <a:spLocks noChangeArrowheads="1"/>
          </p:cNvSpPr>
          <p:nvPr/>
        </p:nvSpPr>
        <p:spPr bwMode="auto">
          <a:xfrm>
            <a:off x="519118" y="1568450"/>
            <a:ext cx="299243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1"/>
                </a:solidFill>
                <a:latin typeface="Calibri" pitchFamily="34" charset="0"/>
              </a:rPr>
              <a:t>Акцизы на нефтепродукты</a:t>
            </a:r>
            <a:endParaRPr lang="ru-RU" sz="20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26628" name="object 6"/>
          <p:cNvSpPr>
            <a:spLocks/>
          </p:cNvSpPr>
          <p:nvPr/>
        </p:nvSpPr>
        <p:spPr bwMode="auto">
          <a:xfrm>
            <a:off x="5724525" y="2276475"/>
            <a:ext cx="3168650" cy="1728788"/>
          </a:xfrm>
          <a:custGeom>
            <a:avLst/>
            <a:gdLst>
              <a:gd name="T0" fmla="*/ 2713518 w 3168396"/>
              <a:gd name="T1" fmla="*/ 0 h 2736342"/>
              <a:gd name="T2" fmla="*/ 456278 w 3168396"/>
              <a:gd name="T3" fmla="*/ 0 h 2736342"/>
              <a:gd name="T4" fmla="*/ 418861 w 3168396"/>
              <a:gd name="T5" fmla="*/ 96 h 2736342"/>
              <a:gd name="T6" fmla="*/ 346639 w 3168396"/>
              <a:gd name="T7" fmla="*/ 843 h 2736342"/>
              <a:gd name="T8" fmla="*/ 278684 w 3168396"/>
              <a:gd name="T9" fmla="*/ 2279 h 2736342"/>
              <a:gd name="T10" fmla="*/ 215941 w 3168396"/>
              <a:gd name="T11" fmla="*/ 4346 h 2736342"/>
              <a:gd name="T12" fmla="*/ 159351 w 3168396"/>
              <a:gd name="T13" fmla="*/ 6982 h 2736342"/>
              <a:gd name="T14" fmla="*/ 109845 w 3168396"/>
              <a:gd name="T15" fmla="*/ 10129 h 2736342"/>
              <a:gd name="T16" fmla="*/ 68365 w 3168396"/>
              <a:gd name="T17" fmla="*/ 13726 h 2736342"/>
              <a:gd name="T18" fmla="*/ 35861 w 3168396"/>
              <a:gd name="T19" fmla="*/ 17715 h 2736342"/>
              <a:gd name="T20" fmla="*/ 13262 w 3168396"/>
              <a:gd name="T21" fmla="*/ 22034 h 2736342"/>
              <a:gd name="T22" fmla="*/ 1512 w 3168396"/>
              <a:gd name="T23" fmla="*/ 26625 h 2736342"/>
              <a:gd name="T24" fmla="*/ 0 w 3168396"/>
              <a:gd name="T25" fmla="*/ 29003 h 2736342"/>
              <a:gd name="T26" fmla="*/ 0 w 3168396"/>
              <a:gd name="T27" fmla="*/ 145016 h 2736342"/>
              <a:gd name="T28" fmla="*/ 5969 w 3168396"/>
              <a:gd name="T29" fmla="*/ 149720 h 2736342"/>
              <a:gd name="T30" fmla="*/ 23265 w 3168396"/>
              <a:gd name="T31" fmla="*/ 154183 h 2736342"/>
              <a:gd name="T32" fmla="*/ 50934 w 3168396"/>
              <a:gd name="T33" fmla="*/ 158344 h 2736342"/>
              <a:gd name="T34" fmla="*/ 88043 w 3168396"/>
              <a:gd name="T35" fmla="*/ 162145 h 2736342"/>
              <a:gd name="T36" fmla="*/ 133654 w 3168396"/>
              <a:gd name="T37" fmla="*/ 165524 h 2736342"/>
              <a:gd name="T38" fmla="*/ 186819 w 3168396"/>
              <a:gd name="T39" fmla="*/ 168423 h 2736342"/>
              <a:gd name="T40" fmla="*/ 246606 w 3168396"/>
              <a:gd name="T41" fmla="*/ 170782 h 2736342"/>
              <a:gd name="T42" fmla="*/ 312070 w 3168396"/>
              <a:gd name="T43" fmla="*/ 172541 h 2736342"/>
              <a:gd name="T44" fmla="*/ 382276 w 3168396"/>
              <a:gd name="T45" fmla="*/ 173640 h 2736342"/>
              <a:gd name="T46" fmla="*/ 456278 w 3168396"/>
              <a:gd name="T47" fmla="*/ 174020 h 2736342"/>
              <a:gd name="T48" fmla="*/ 2713518 w 3168396"/>
              <a:gd name="T49" fmla="*/ 174020 h 2736342"/>
              <a:gd name="T50" fmla="*/ 2787552 w 3168396"/>
              <a:gd name="T51" fmla="*/ 173640 h 2736342"/>
              <a:gd name="T52" fmla="*/ 2857779 w 3168396"/>
              <a:gd name="T53" fmla="*/ 172541 h 2736342"/>
              <a:gd name="T54" fmla="*/ 2923268 w 3168396"/>
              <a:gd name="T55" fmla="*/ 170782 h 2736342"/>
              <a:gd name="T56" fmla="*/ 2983067 w 3168396"/>
              <a:gd name="T57" fmla="*/ 168423 h 2736342"/>
              <a:gd name="T58" fmla="*/ 3036243 w 3168396"/>
              <a:gd name="T59" fmla="*/ 165524 h 2736342"/>
              <a:gd name="T60" fmla="*/ 3081863 w 3168396"/>
              <a:gd name="T61" fmla="*/ 162145 h 2736342"/>
              <a:gd name="T62" fmla="*/ 3118982 w 3168396"/>
              <a:gd name="T63" fmla="*/ 158344 h 2736342"/>
              <a:gd name="T64" fmla="*/ 3146652 w 3168396"/>
              <a:gd name="T65" fmla="*/ 154183 h 2736342"/>
              <a:gd name="T66" fmla="*/ 3163948 w 3168396"/>
              <a:gd name="T67" fmla="*/ 149720 h 2736342"/>
              <a:gd name="T68" fmla="*/ 3169920 w 3168396"/>
              <a:gd name="T69" fmla="*/ 145016 h 2736342"/>
              <a:gd name="T70" fmla="*/ 3169920 w 3168396"/>
              <a:gd name="T71" fmla="*/ 29003 h 2736342"/>
              <a:gd name="T72" fmla="*/ 3163948 w 3168396"/>
              <a:gd name="T73" fmla="*/ 24299 h 2736342"/>
              <a:gd name="T74" fmla="*/ 3146652 w 3168396"/>
              <a:gd name="T75" fmla="*/ 19837 h 2736342"/>
              <a:gd name="T76" fmla="*/ 3118982 w 3168396"/>
              <a:gd name="T77" fmla="*/ 15675 h 2736342"/>
              <a:gd name="T78" fmla="*/ 3081863 w 3168396"/>
              <a:gd name="T79" fmla="*/ 11875 h 2736342"/>
              <a:gd name="T80" fmla="*/ 3036245 w 3168396"/>
              <a:gd name="T81" fmla="*/ 8496 h 2736342"/>
              <a:gd name="T82" fmla="*/ 2983067 w 3168396"/>
              <a:gd name="T83" fmla="*/ 5596 h 2736342"/>
              <a:gd name="T84" fmla="*/ 2923268 w 3168396"/>
              <a:gd name="T85" fmla="*/ 3238 h 2736342"/>
              <a:gd name="T86" fmla="*/ 2857779 w 3168396"/>
              <a:gd name="T87" fmla="*/ 1479 h 2736342"/>
              <a:gd name="T88" fmla="*/ 2787552 w 3168396"/>
              <a:gd name="T89" fmla="*/ 380 h 2736342"/>
              <a:gd name="T90" fmla="*/ 2713518 w 3168396"/>
              <a:gd name="T91" fmla="*/ 0 h 273634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168396"/>
              <a:gd name="T139" fmla="*/ 0 h 2736342"/>
              <a:gd name="T140" fmla="*/ 3168396 w 3168396"/>
              <a:gd name="T141" fmla="*/ 2736342 h 273634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168396" h="2736342">
                <a:moveTo>
                  <a:pt x="2712211" y="0"/>
                </a:moveTo>
                <a:lnTo>
                  <a:pt x="456056" y="0"/>
                </a:lnTo>
                <a:lnTo>
                  <a:pt x="418657" y="1512"/>
                </a:lnTo>
                <a:lnTo>
                  <a:pt x="346471" y="13256"/>
                </a:lnTo>
                <a:lnTo>
                  <a:pt x="278552" y="35843"/>
                </a:lnTo>
                <a:lnTo>
                  <a:pt x="215839" y="68335"/>
                </a:lnTo>
                <a:lnTo>
                  <a:pt x="159273" y="109791"/>
                </a:lnTo>
                <a:lnTo>
                  <a:pt x="109791" y="159273"/>
                </a:lnTo>
                <a:lnTo>
                  <a:pt x="68335" y="215839"/>
                </a:lnTo>
                <a:lnTo>
                  <a:pt x="35843" y="278552"/>
                </a:lnTo>
                <a:lnTo>
                  <a:pt x="13256" y="346471"/>
                </a:lnTo>
                <a:lnTo>
                  <a:pt x="1512" y="418657"/>
                </a:lnTo>
                <a:lnTo>
                  <a:pt x="0" y="456057"/>
                </a:lnTo>
                <a:lnTo>
                  <a:pt x="0" y="2280285"/>
                </a:lnTo>
                <a:lnTo>
                  <a:pt x="5969" y="2354251"/>
                </a:lnTo>
                <a:lnTo>
                  <a:pt x="23253" y="2424421"/>
                </a:lnTo>
                <a:lnTo>
                  <a:pt x="50910" y="2489855"/>
                </a:lnTo>
                <a:lnTo>
                  <a:pt x="88001" y="2549612"/>
                </a:lnTo>
                <a:lnTo>
                  <a:pt x="133588" y="2602753"/>
                </a:lnTo>
                <a:lnTo>
                  <a:pt x="186729" y="2648340"/>
                </a:lnTo>
                <a:lnTo>
                  <a:pt x="246486" y="2685431"/>
                </a:lnTo>
                <a:lnTo>
                  <a:pt x="311920" y="2713088"/>
                </a:lnTo>
                <a:lnTo>
                  <a:pt x="382090" y="2730372"/>
                </a:lnTo>
                <a:lnTo>
                  <a:pt x="456056" y="2736342"/>
                </a:lnTo>
                <a:lnTo>
                  <a:pt x="2712211" y="2736342"/>
                </a:lnTo>
                <a:lnTo>
                  <a:pt x="2786213" y="2730372"/>
                </a:lnTo>
                <a:lnTo>
                  <a:pt x="2856410" y="2713088"/>
                </a:lnTo>
                <a:lnTo>
                  <a:pt x="2921865" y="2685431"/>
                </a:lnTo>
                <a:lnTo>
                  <a:pt x="2981638" y="2648340"/>
                </a:lnTo>
                <a:lnTo>
                  <a:pt x="3034791" y="2602753"/>
                </a:lnTo>
                <a:lnTo>
                  <a:pt x="3080386" y="2549612"/>
                </a:lnTo>
                <a:lnTo>
                  <a:pt x="3117482" y="2489855"/>
                </a:lnTo>
                <a:lnTo>
                  <a:pt x="3145141" y="2424421"/>
                </a:lnTo>
                <a:lnTo>
                  <a:pt x="3162425" y="2354251"/>
                </a:lnTo>
                <a:lnTo>
                  <a:pt x="3168396" y="2280285"/>
                </a:lnTo>
                <a:lnTo>
                  <a:pt x="3168396" y="456057"/>
                </a:lnTo>
                <a:lnTo>
                  <a:pt x="3162425" y="382090"/>
                </a:lnTo>
                <a:lnTo>
                  <a:pt x="3145141" y="311920"/>
                </a:lnTo>
                <a:lnTo>
                  <a:pt x="3117482" y="246486"/>
                </a:lnTo>
                <a:lnTo>
                  <a:pt x="3080386" y="186729"/>
                </a:lnTo>
                <a:lnTo>
                  <a:pt x="3034792" y="133588"/>
                </a:lnTo>
                <a:lnTo>
                  <a:pt x="2981638" y="88001"/>
                </a:lnTo>
                <a:lnTo>
                  <a:pt x="2921865" y="50910"/>
                </a:lnTo>
                <a:lnTo>
                  <a:pt x="2856410" y="23253"/>
                </a:lnTo>
                <a:lnTo>
                  <a:pt x="2786213" y="5969"/>
                </a:lnTo>
                <a:lnTo>
                  <a:pt x="2712211" y="0"/>
                </a:lnTo>
                <a:close/>
              </a:path>
            </a:pathLst>
          </a:cu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9" name="object 7"/>
          <p:cNvSpPr>
            <a:spLocks/>
          </p:cNvSpPr>
          <p:nvPr/>
        </p:nvSpPr>
        <p:spPr bwMode="auto">
          <a:xfrm>
            <a:off x="5724525" y="2276475"/>
            <a:ext cx="3168650" cy="1728788"/>
          </a:xfrm>
          <a:custGeom>
            <a:avLst/>
            <a:gdLst>
              <a:gd name="T0" fmla="*/ 0 w 3168396"/>
              <a:gd name="T1" fmla="*/ 29003 h 2736342"/>
              <a:gd name="T2" fmla="*/ 5969 w 3168396"/>
              <a:gd name="T3" fmla="*/ 24299 h 2736342"/>
              <a:gd name="T4" fmla="*/ 23265 w 3168396"/>
              <a:gd name="T5" fmla="*/ 19837 h 2736342"/>
              <a:gd name="T6" fmla="*/ 50934 w 3168396"/>
              <a:gd name="T7" fmla="*/ 15675 h 2736342"/>
              <a:gd name="T8" fmla="*/ 88043 w 3168396"/>
              <a:gd name="T9" fmla="*/ 11875 h 2736342"/>
              <a:gd name="T10" fmla="*/ 133654 w 3168396"/>
              <a:gd name="T11" fmla="*/ 8496 h 2736342"/>
              <a:gd name="T12" fmla="*/ 186819 w 3168396"/>
              <a:gd name="T13" fmla="*/ 5596 h 2736342"/>
              <a:gd name="T14" fmla="*/ 246606 w 3168396"/>
              <a:gd name="T15" fmla="*/ 3238 h 2736342"/>
              <a:gd name="T16" fmla="*/ 312070 w 3168396"/>
              <a:gd name="T17" fmla="*/ 1479 h 2736342"/>
              <a:gd name="T18" fmla="*/ 382276 w 3168396"/>
              <a:gd name="T19" fmla="*/ 380 h 2736342"/>
              <a:gd name="T20" fmla="*/ 456278 w 3168396"/>
              <a:gd name="T21" fmla="*/ 0 h 2736342"/>
              <a:gd name="T22" fmla="*/ 2713518 w 3168396"/>
              <a:gd name="T23" fmla="*/ 0 h 2736342"/>
              <a:gd name="T24" fmla="*/ 2787552 w 3168396"/>
              <a:gd name="T25" fmla="*/ 380 h 2736342"/>
              <a:gd name="T26" fmla="*/ 2857779 w 3168396"/>
              <a:gd name="T27" fmla="*/ 1479 h 2736342"/>
              <a:gd name="T28" fmla="*/ 2923268 w 3168396"/>
              <a:gd name="T29" fmla="*/ 3238 h 2736342"/>
              <a:gd name="T30" fmla="*/ 2983067 w 3168396"/>
              <a:gd name="T31" fmla="*/ 5596 h 2736342"/>
              <a:gd name="T32" fmla="*/ 3036245 w 3168396"/>
              <a:gd name="T33" fmla="*/ 8496 h 2736342"/>
              <a:gd name="T34" fmla="*/ 3081863 w 3168396"/>
              <a:gd name="T35" fmla="*/ 11875 h 2736342"/>
              <a:gd name="T36" fmla="*/ 3118982 w 3168396"/>
              <a:gd name="T37" fmla="*/ 15675 h 2736342"/>
              <a:gd name="T38" fmla="*/ 3146652 w 3168396"/>
              <a:gd name="T39" fmla="*/ 19837 h 2736342"/>
              <a:gd name="T40" fmla="*/ 3163948 w 3168396"/>
              <a:gd name="T41" fmla="*/ 24299 h 2736342"/>
              <a:gd name="T42" fmla="*/ 3169920 w 3168396"/>
              <a:gd name="T43" fmla="*/ 29003 h 2736342"/>
              <a:gd name="T44" fmla="*/ 3169920 w 3168396"/>
              <a:gd name="T45" fmla="*/ 145016 h 2736342"/>
              <a:gd name="T46" fmla="*/ 3163948 w 3168396"/>
              <a:gd name="T47" fmla="*/ 149720 h 2736342"/>
              <a:gd name="T48" fmla="*/ 3146652 w 3168396"/>
              <a:gd name="T49" fmla="*/ 154183 h 2736342"/>
              <a:gd name="T50" fmla="*/ 3118982 w 3168396"/>
              <a:gd name="T51" fmla="*/ 158344 h 2736342"/>
              <a:gd name="T52" fmla="*/ 3081863 w 3168396"/>
              <a:gd name="T53" fmla="*/ 162145 h 2736342"/>
              <a:gd name="T54" fmla="*/ 3036243 w 3168396"/>
              <a:gd name="T55" fmla="*/ 165524 h 2736342"/>
              <a:gd name="T56" fmla="*/ 2983067 w 3168396"/>
              <a:gd name="T57" fmla="*/ 168423 h 2736342"/>
              <a:gd name="T58" fmla="*/ 2923268 w 3168396"/>
              <a:gd name="T59" fmla="*/ 170782 h 2736342"/>
              <a:gd name="T60" fmla="*/ 2857779 w 3168396"/>
              <a:gd name="T61" fmla="*/ 172541 h 2736342"/>
              <a:gd name="T62" fmla="*/ 2787552 w 3168396"/>
              <a:gd name="T63" fmla="*/ 173640 h 2736342"/>
              <a:gd name="T64" fmla="*/ 2713518 w 3168396"/>
              <a:gd name="T65" fmla="*/ 174020 h 2736342"/>
              <a:gd name="T66" fmla="*/ 456278 w 3168396"/>
              <a:gd name="T67" fmla="*/ 174020 h 2736342"/>
              <a:gd name="T68" fmla="*/ 382276 w 3168396"/>
              <a:gd name="T69" fmla="*/ 173640 h 2736342"/>
              <a:gd name="T70" fmla="*/ 312070 w 3168396"/>
              <a:gd name="T71" fmla="*/ 172541 h 2736342"/>
              <a:gd name="T72" fmla="*/ 246606 w 3168396"/>
              <a:gd name="T73" fmla="*/ 170782 h 2736342"/>
              <a:gd name="T74" fmla="*/ 186819 w 3168396"/>
              <a:gd name="T75" fmla="*/ 168423 h 2736342"/>
              <a:gd name="T76" fmla="*/ 133654 w 3168396"/>
              <a:gd name="T77" fmla="*/ 165524 h 2736342"/>
              <a:gd name="T78" fmla="*/ 88043 w 3168396"/>
              <a:gd name="T79" fmla="*/ 162145 h 2736342"/>
              <a:gd name="T80" fmla="*/ 50934 w 3168396"/>
              <a:gd name="T81" fmla="*/ 158344 h 2736342"/>
              <a:gd name="T82" fmla="*/ 23265 w 3168396"/>
              <a:gd name="T83" fmla="*/ 154183 h 2736342"/>
              <a:gd name="T84" fmla="*/ 5969 w 3168396"/>
              <a:gd name="T85" fmla="*/ 149720 h 2736342"/>
              <a:gd name="T86" fmla="*/ 0 w 3168396"/>
              <a:gd name="T87" fmla="*/ 145016 h 2736342"/>
              <a:gd name="T88" fmla="*/ 0 w 3168396"/>
              <a:gd name="T89" fmla="*/ 29003 h 273634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168396"/>
              <a:gd name="T136" fmla="*/ 0 h 2736342"/>
              <a:gd name="T137" fmla="*/ 3168396 w 3168396"/>
              <a:gd name="T138" fmla="*/ 2736342 h 273634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168396" h="2736342">
                <a:moveTo>
                  <a:pt x="0" y="456057"/>
                </a:moveTo>
                <a:lnTo>
                  <a:pt x="5969" y="382090"/>
                </a:lnTo>
                <a:lnTo>
                  <a:pt x="23253" y="311920"/>
                </a:lnTo>
                <a:lnTo>
                  <a:pt x="50910" y="246486"/>
                </a:lnTo>
                <a:lnTo>
                  <a:pt x="88001" y="186729"/>
                </a:lnTo>
                <a:lnTo>
                  <a:pt x="133588" y="133588"/>
                </a:lnTo>
                <a:lnTo>
                  <a:pt x="186729" y="88001"/>
                </a:lnTo>
                <a:lnTo>
                  <a:pt x="246486" y="50910"/>
                </a:lnTo>
                <a:lnTo>
                  <a:pt x="311920" y="23253"/>
                </a:lnTo>
                <a:lnTo>
                  <a:pt x="382090" y="5969"/>
                </a:lnTo>
                <a:lnTo>
                  <a:pt x="456056" y="0"/>
                </a:lnTo>
                <a:lnTo>
                  <a:pt x="2712211" y="0"/>
                </a:lnTo>
                <a:lnTo>
                  <a:pt x="2786213" y="5969"/>
                </a:lnTo>
                <a:lnTo>
                  <a:pt x="2856410" y="23253"/>
                </a:lnTo>
                <a:lnTo>
                  <a:pt x="2921865" y="50910"/>
                </a:lnTo>
                <a:lnTo>
                  <a:pt x="2981638" y="88001"/>
                </a:lnTo>
                <a:lnTo>
                  <a:pt x="3034792" y="133588"/>
                </a:lnTo>
                <a:lnTo>
                  <a:pt x="3080386" y="186729"/>
                </a:lnTo>
                <a:lnTo>
                  <a:pt x="3117482" y="246486"/>
                </a:lnTo>
                <a:lnTo>
                  <a:pt x="3145141" y="311920"/>
                </a:lnTo>
                <a:lnTo>
                  <a:pt x="3162425" y="382090"/>
                </a:lnTo>
                <a:lnTo>
                  <a:pt x="3168396" y="456057"/>
                </a:lnTo>
                <a:lnTo>
                  <a:pt x="3168396" y="2280285"/>
                </a:lnTo>
                <a:lnTo>
                  <a:pt x="3162425" y="2354251"/>
                </a:lnTo>
                <a:lnTo>
                  <a:pt x="3145141" y="2424421"/>
                </a:lnTo>
                <a:lnTo>
                  <a:pt x="3117482" y="2489855"/>
                </a:lnTo>
                <a:lnTo>
                  <a:pt x="3080386" y="2549612"/>
                </a:lnTo>
                <a:lnTo>
                  <a:pt x="3034791" y="2602753"/>
                </a:lnTo>
                <a:lnTo>
                  <a:pt x="2981638" y="2648340"/>
                </a:lnTo>
                <a:lnTo>
                  <a:pt x="2921865" y="2685431"/>
                </a:lnTo>
                <a:lnTo>
                  <a:pt x="2856410" y="2713088"/>
                </a:lnTo>
                <a:lnTo>
                  <a:pt x="2786213" y="2730372"/>
                </a:lnTo>
                <a:lnTo>
                  <a:pt x="2712211" y="2736342"/>
                </a:lnTo>
                <a:lnTo>
                  <a:pt x="456056" y="2736342"/>
                </a:lnTo>
                <a:lnTo>
                  <a:pt x="382090" y="2730372"/>
                </a:lnTo>
                <a:lnTo>
                  <a:pt x="311920" y="2713088"/>
                </a:lnTo>
                <a:lnTo>
                  <a:pt x="246486" y="2685431"/>
                </a:lnTo>
                <a:lnTo>
                  <a:pt x="186729" y="2648340"/>
                </a:lnTo>
                <a:lnTo>
                  <a:pt x="133588" y="2602753"/>
                </a:lnTo>
                <a:lnTo>
                  <a:pt x="88001" y="2549612"/>
                </a:lnTo>
                <a:lnTo>
                  <a:pt x="50910" y="2489855"/>
                </a:lnTo>
                <a:lnTo>
                  <a:pt x="23253" y="2424421"/>
                </a:lnTo>
                <a:lnTo>
                  <a:pt x="5969" y="2354251"/>
                </a:lnTo>
                <a:lnTo>
                  <a:pt x="0" y="2280285"/>
                </a:lnTo>
                <a:lnTo>
                  <a:pt x="0" y="456057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30" name="object 8"/>
          <p:cNvSpPr txBox="1">
            <a:spLocks noChangeArrowheads="1"/>
          </p:cNvSpPr>
          <p:nvPr/>
        </p:nvSpPr>
        <p:spPr bwMode="auto">
          <a:xfrm>
            <a:off x="6011866" y="2420950"/>
            <a:ext cx="2881312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 indent="-1588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chemeClr val="accent1"/>
                </a:solidFill>
                <a:latin typeface="Calibri" pitchFamily="34" charset="0"/>
              </a:rPr>
              <a:t>Денежных средств, поступающих в местный бюджет от уплаты неустоек (штрафов, пеней), а также от возмещения убытков муниципального заказчика, взысканных в установленном порядке в связи с нарушением исполнителем (подрядчиком) условий муниципального контракта или иных договоров, финансируемых за счет средств </a:t>
            </a:r>
            <a:r>
              <a:rPr lang="ru-RU" sz="1000" b="1" dirty="0" smtClean="0">
                <a:solidFill>
                  <a:schemeClr val="accent1"/>
                </a:solidFill>
                <a:latin typeface="Calibri" pitchFamily="34" charset="0"/>
              </a:rPr>
              <a:t>муниципального дорожного </a:t>
            </a:r>
            <a:r>
              <a:rPr lang="ru-RU" sz="1000" b="1" dirty="0">
                <a:solidFill>
                  <a:schemeClr val="accent1"/>
                </a:solidFill>
                <a:latin typeface="Calibri" pitchFamily="34" charset="0"/>
              </a:rPr>
              <a:t>фонда, или в связи с уклонением от заключения таких контрактов и иных договоров</a:t>
            </a:r>
          </a:p>
        </p:txBody>
      </p:sp>
      <p:sp>
        <p:nvSpPr>
          <p:cNvPr id="26631" name="object 10"/>
          <p:cNvSpPr>
            <a:spLocks/>
          </p:cNvSpPr>
          <p:nvPr/>
        </p:nvSpPr>
        <p:spPr bwMode="auto">
          <a:xfrm>
            <a:off x="5651504" y="981075"/>
            <a:ext cx="3313113" cy="1008063"/>
          </a:xfrm>
          <a:custGeom>
            <a:avLst/>
            <a:gdLst>
              <a:gd name="T0" fmla="*/ 3196442 w 3312414"/>
              <a:gd name="T1" fmla="*/ 0 h 720089"/>
              <a:gd name="T2" fmla="*/ 114766 w 3312414"/>
              <a:gd name="T3" fmla="*/ 886 h 720089"/>
              <a:gd name="T4" fmla="*/ 73085 w 3312414"/>
              <a:gd name="T5" fmla="*/ 71929 h 720089"/>
              <a:gd name="T6" fmla="*/ 38349 w 3312414"/>
              <a:gd name="T7" fmla="*/ 241646 h 720089"/>
              <a:gd name="T8" fmla="*/ 13352 w 3312414"/>
              <a:gd name="T9" fmla="*/ 489022 h 720089"/>
              <a:gd name="T10" fmla="*/ 885 w 3312414"/>
              <a:gd name="T11" fmla="*/ 793026 h 720089"/>
              <a:gd name="T12" fmla="*/ 0 w 3312414"/>
              <a:gd name="T13" fmla="*/ 903316 h 720089"/>
              <a:gd name="T14" fmla="*/ 118 w 3312414"/>
              <a:gd name="T15" fmla="*/ 4557214 h 720089"/>
              <a:gd name="T16" fmla="*/ 9568 w 3312414"/>
              <a:gd name="T17" fmla="*/ 4870529 h 720089"/>
              <a:gd name="T18" fmla="*/ 32147 w 3312414"/>
              <a:gd name="T19" fmla="*/ 5131663 h 720089"/>
              <a:gd name="T20" fmla="*/ 65055 w 3312414"/>
              <a:gd name="T21" fmla="*/ 5319585 h 720089"/>
              <a:gd name="T22" fmla="*/ 105493 w 3312414"/>
              <a:gd name="T23" fmla="*/ 5413281 h 720089"/>
              <a:gd name="T24" fmla="*/ 120164 w 3312414"/>
              <a:gd name="T25" fmla="*/ 5419948 h 720089"/>
              <a:gd name="T26" fmla="*/ 3201826 w 3312414"/>
              <a:gd name="T27" fmla="*/ 5419057 h 720089"/>
              <a:gd name="T28" fmla="*/ 3243468 w 3312414"/>
              <a:gd name="T29" fmla="*/ 5348020 h 720089"/>
              <a:gd name="T30" fmla="*/ 3278204 w 3312414"/>
              <a:gd name="T31" fmla="*/ 5178297 h 720089"/>
              <a:gd name="T32" fmla="*/ 3303231 w 3312414"/>
              <a:gd name="T33" fmla="*/ 4930924 h 720089"/>
              <a:gd name="T34" fmla="*/ 3315716 w 3312414"/>
              <a:gd name="T35" fmla="*/ 4626919 h 720089"/>
              <a:gd name="T36" fmla="*/ 3316606 w 3312414"/>
              <a:gd name="T37" fmla="*/ 4516633 h 720089"/>
              <a:gd name="T38" fmla="*/ 3316486 w 3312414"/>
              <a:gd name="T39" fmla="*/ 862738 h 720089"/>
              <a:gd name="T40" fmla="*/ 3307018 w 3312414"/>
              <a:gd name="T41" fmla="*/ 549419 h 720089"/>
              <a:gd name="T42" fmla="*/ 3284415 w 3312414"/>
              <a:gd name="T43" fmla="*/ 288284 h 720089"/>
              <a:gd name="T44" fmla="*/ 3251498 w 3312414"/>
              <a:gd name="T45" fmla="*/ 100360 h 720089"/>
              <a:gd name="T46" fmla="*/ 3211084 w 3312414"/>
              <a:gd name="T47" fmla="*/ 6659 h 720089"/>
              <a:gd name="T48" fmla="*/ 3196442 w 3312414"/>
              <a:gd name="T49" fmla="*/ 0 h 72008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312414"/>
              <a:gd name="T76" fmla="*/ 0 h 720089"/>
              <a:gd name="T77" fmla="*/ 3312414 w 3312414"/>
              <a:gd name="T78" fmla="*/ 720089 h 72008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312414" h="720089">
                <a:moveTo>
                  <a:pt x="3192399" y="0"/>
                </a:moveTo>
                <a:lnTo>
                  <a:pt x="114622" y="118"/>
                </a:lnTo>
                <a:lnTo>
                  <a:pt x="72995" y="9556"/>
                </a:lnTo>
                <a:lnTo>
                  <a:pt x="38301" y="32105"/>
                </a:lnTo>
                <a:lnTo>
                  <a:pt x="13334" y="64971"/>
                </a:lnTo>
                <a:lnTo>
                  <a:pt x="885" y="105361"/>
                </a:lnTo>
                <a:lnTo>
                  <a:pt x="0" y="120014"/>
                </a:lnTo>
                <a:lnTo>
                  <a:pt x="118" y="605467"/>
                </a:lnTo>
                <a:lnTo>
                  <a:pt x="9556" y="647094"/>
                </a:lnTo>
                <a:lnTo>
                  <a:pt x="32105" y="681788"/>
                </a:lnTo>
                <a:lnTo>
                  <a:pt x="64971" y="706755"/>
                </a:lnTo>
                <a:lnTo>
                  <a:pt x="105361" y="719204"/>
                </a:lnTo>
                <a:lnTo>
                  <a:pt x="120014" y="720089"/>
                </a:lnTo>
                <a:lnTo>
                  <a:pt x="3197781" y="719971"/>
                </a:lnTo>
                <a:lnTo>
                  <a:pt x="3239364" y="710533"/>
                </a:lnTo>
                <a:lnTo>
                  <a:pt x="3274062" y="687984"/>
                </a:lnTo>
                <a:lnTo>
                  <a:pt x="3299055" y="655118"/>
                </a:lnTo>
                <a:lnTo>
                  <a:pt x="3311526" y="614728"/>
                </a:lnTo>
                <a:lnTo>
                  <a:pt x="3312414" y="600075"/>
                </a:lnTo>
                <a:lnTo>
                  <a:pt x="3312294" y="114622"/>
                </a:lnTo>
                <a:lnTo>
                  <a:pt x="3302839" y="72995"/>
                </a:lnTo>
                <a:lnTo>
                  <a:pt x="3280263" y="38301"/>
                </a:lnTo>
                <a:lnTo>
                  <a:pt x="3247387" y="13334"/>
                </a:lnTo>
                <a:lnTo>
                  <a:pt x="3207027" y="885"/>
                </a:lnTo>
                <a:lnTo>
                  <a:pt x="3192399" y="0"/>
                </a:lnTo>
                <a:close/>
              </a:path>
            </a:pathLst>
          </a:custGeom>
          <a:solidFill>
            <a:srgbClr val="FFFFCC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32" name="object 11"/>
          <p:cNvSpPr>
            <a:spLocks/>
          </p:cNvSpPr>
          <p:nvPr/>
        </p:nvSpPr>
        <p:spPr bwMode="auto">
          <a:xfrm>
            <a:off x="5580063" y="981075"/>
            <a:ext cx="3384550" cy="1008063"/>
          </a:xfrm>
          <a:custGeom>
            <a:avLst/>
            <a:gdLst>
              <a:gd name="T0" fmla="*/ 0 w 3312414"/>
              <a:gd name="T1" fmla="*/ 903316 h 720089"/>
              <a:gd name="T2" fmla="*/ 8712 w 3312414"/>
              <a:gd name="T3" fmla="*/ 585103 h 720089"/>
              <a:gd name="T4" fmla="*/ 32729 w 3312414"/>
              <a:gd name="T5" fmla="*/ 316509 h 720089"/>
              <a:gd name="T6" fmla="*/ 68874 w 3312414"/>
              <a:gd name="T7" fmla="*/ 118577 h 720089"/>
              <a:gd name="T8" fmla="*/ 113967 w 3312414"/>
              <a:gd name="T9" fmla="*/ 12305 h 720089"/>
              <a:gd name="T10" fmla="*/ 3632909 w 3312414"/>
              <a:gd name="T11" fmla="*/ 0 h 720089"/>
              <a:gd name="T12" fmla="*/ 3649558 w 3312414"/>
              <a:gd name="T13" fmla="*/ 6659 h 720089"/>
              <a:gd name="T14" fmla="*/ 3695487 w 3312414"/>
              <a:gd name="T15" fmla="*/ 100360 h 720089"/>
              <a:gd name="T16" fmla="*/ 3732896 w 3312414"/>
              <a:gd name="T17" fmla="*/ 288284 h 720089"/>
              <a:gd name="T18" fmla="*/ 3758590 w 3312414"/>
              <a:gd name="T19" fmla="*/ 549419 h 720089"/>
              <a:gd name="T20" fmla="*/ 3769347 w 3312414"/>
              <a:gd name="T21" fmla="*/ 862738 h 720089"/>
              <a:gd name="T22" fmla="*/ 3769488 w 3312414"/>
              <a:gd name="T23" fmla="*/ 4516633 h 720089"/>
              <a:gd name="T24" fmla="*/ 3768475 w 3312414"/>
              <a:gd name="T25" fmla="*/ 4626919 h 720089"/>
              <a:gd name="T26" fmla="*/ 3754284 w 3312414"/>
              <a:gd name="T27" fmla="*/ 4930924 h 720089"/>
              <a:gd name="T28" fmla="*/ 3725844 w 3312414"/>
              <a:gd name="T29" fmla="*/ 5178297 h 720089"/>
              <a:gd name="T30" fmla="*/ 3686354 w 3312414"/>
              <a:gd name="T31" fmla="*/ 5348020 h 720089"/>
              <a:gd name="T32" fmla="*/ 3639036 w 3312414"/>
              <a:gd name="T33" fmla="*/ 5419057 h 720089"/>
              <a:gd name="T34" fmla="*/ 136576 w 3312414"/>
              <a:gd name="T35" fmla="*/ 5419948 h 720089"/>
              <a:gd name="T36" fmla="*/ 119898 w 3312414"/>
              <a:gd name="T37" fmla="*/ 5413281 h 720089"/>
              <a:gd name="T38" fmla="*/ 73936 w 3312414"/>
              <a:gd name="T39" fmla="*/ 5319585 h 720089"/>
              <a:gd name="T40" fmla="*/ 36535 w 3312414"/>
              <a:gd name="T41" fmla="*/ 5131663 h 720089"/>
              <a:gd name="T42" fmla="*/ 10875 w 3312414"/>
              <a:gd name="T43" fmla="*/ 4870529 h 720089"/>
              <a:gd name="T44" fmla="*/ 136 w 3312414"/>
              <a:gd name="T45" fmla="*/ 4557214 h 720089"/>
              <a:gd name="T46" fmla="*/ 0 w 3312414"/>
              <a:gd name="T47" fmla="*/ 903316 h 72008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12414"/>
              <a:gd name="T73" fmla="*/ 0 h 720089"/>
              <a:gd name="T74" fmla="*/ 3312414 w 3312414"/>
              <a:gd name="T75" fmla="*/ 720089 h 72008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12414" h="720089">
                <a:moveTo>
                  <a:pt x="0" y="120014"/>
                </a:moveTo>
                <a:lnTo>
                  <a:pt x="7655" y="77736"/>
                </a:lnTo>
                <a:lnTo>
                  <a:pt x="28760" y="42051"/>
                </a:lnTo>
                <a:lnTo>
                  <a:pt x="60522" y="15754"/>
                </a:lnTo>
                <a:lnTo>
                  <a:pt x="100148" y="1635"/>
                </a:lnTo>
                <a:lnTo>
                  <a:pt x="3192399" y="0"/>
                </a:lnTo>
                <a:lnTo>
                  <a:pt x="3207027" y="885"/>
                </a:lnTo>
                <a:lnTo>
                  <a:pt x="3247387" y="13334"/>
                </a:lnTo>
                <a:lnTo>
                  <a:pt x="3280263" y="38301"/>
                </a:lnTo>
                <a:lnTo>
                  <a:pt x="3302839" y="72995"/>
                </a:lnTo>
                <a:lnTo>
                  <a:pt x="3312294" y="114622"/>
                </a:lnTo>
                <a:lnTo>
                  <a:pt x="3312414" y="600075"/>
                </a:lnTo>
                <a:lnTo>
                  <a:pt x="3311526" y="614728"/>
                </a:lnTo>
                <a:lnTo>
                  <a:pt x="3299055" y="655118"/>
                </a:lnTo>
                <a:lnTo>
                  <a:pt x="3274062" y="687984"/>
                </a:lnTo>
                <a:lnTo>
                  <a:pt x="3239364" y="710533"/>
                </a:lnTo>
                <a:lnTo>
                  <a:pt x="3197781" y="719971"/>
                </a:lnTo>
                <a:lnTo>
                  <a:pt x="120014" y="720089"/>
                </a:lnTo>
                <a:lnTo>
                  <a:pt x="105361" y="719204"/>
                </a:lnTo>
                <a:lnTo>
                  <a:pt x="64971" y="706755"/>
                </a:lnTo>
                <a:lnTo>
                  <a:pt x="32105" y="681788"/>
                </a:lnTo>
                <a:lnTo>
                  <a:pt x="9556" y="647094"/>
                </a:lnTo>
                <a:lnTo>
                  <a:pt x="118" y="605467"/>
                </a:lnTo>
                <a:lnTo>
                  <a:pt x="0" y="12001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33" name="object 12"/>
          <p:cNvSpPr txBox="1">
            <a:spLocks noChangeArrowheads="1"/>
          </p:cNvSpPr>
          <p:nvPr/>
        </p:nvSpPr>
        <p:spPr bwMode="auto">
          <a:xfrm>
            <a:off x="5867400" y="1052525"/>
            <a:ext cx="2293938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chemeClr val="accent1"/>
                </a:solidFill>
                <a:latin typeface="Calibri" pitchFamily="34" charset="0"/>
              </a:rPr>
              <a:t>Поступления в виде межбюджетных трансфертов </a:t>
            </a:r>
            <a:r>
              <a:rPr lang="ru-RU" sz="1000" b="1" dirty="0" smtClean="0">
                <a:solidFill>
                  <a:schemeClr val="accent1"/>
                </a:solidFill>
                <a:latin typeface="Calibri" pitchFamily="34" charset="0"/>
              </a:rPr>
              <a:t>(субсидий) из </a:t>
            </a:r>
            <a:r>
              <a:rPr lang="ru-RU" sz="1000" b="1" dirty="0">
                <a:solidFill>
                  <a:schemeClr val="accent1"/>
                </a:solidFill>
                <a:latin typeface="Calibri" pitchFamily="34" charset="0"/>
              </a:rPr>
              <a:t>бюджета Новгородской области на финансовое обеспечение дорожной деятельности в отношении автомобильных дорог общего пользования местного значения</a:t>
            </a:r>
          </a:p>
        </p:txBody>
      </p:sp>
      <p:sp>
        <p:nvSpPr>
          <p:cNvPr id="26635" name="object 16"/>
          <p:cNvSpPr>
            <a:spLocks noChangeArrowheads="1"/>
          </p:cNvSpPr>
          <p:nvPr/>
        </p:nvSpPr>
        <p:spPr bwMode="auto">
          <a:xfrm>
            <a:off x="3276600" y="1341440"/>
            <a:ext cx="2592388" cy="2376487"/>
          </a:xfrm>
          <a:custGeom>
            <a:avLst/>
            <a:gdLst>
              <a:gd name="T0" fmla="*/ 0 w 2592324"/>
              <a:gd name="T1" fmla="*/ 0 h 2376297"/>
              <a:gd name="T2" fmla="*/ 2592324 w 2592324"/>
              <a:gd name="T3" fmla="*/ 2376297 h 2376297"/>
            </a:gdLst>
            <a:ahLst/>
            <a:cxnLst/>
            <a:rect l="T0" t="T1" r="T2" b="T3"/>
            <a:pathLst>
              <a:path w="2592324" h="2376297">
                <a:moveTo>
                  <a:pt x="1296162" y="0"/>
                </a:moveTo>
                <a:lnTo>
                  <a:pt x="1189849" y="3939"/>
                </a:lnTo>
                <a:lnTo>
                  <a:pt x="1085906" y="15552"/>
                </a:lnTo>
                <a:lnTo>
                  <a:pt x="984663" y="34533"/>
                </a:lnTo>
                <a:lnTo>
                  <a:pt x="886455" y="60577"/>
                </a:lnTo>
                <a:lnTo>
                  <a:pt x="791616" y="93378"/>
                </a:lnTo>
                <a:lnTo>
                  <a:pt x="700479" y="132630"/>
                </a:lnTo>
                <a:lnTo>
                  <a:pt x="613377" y="178026"/>
                </a:lnTo>
                <a:lnTo>
                  <a:pt x="530644" y="229262"/>
                </a:lnTo>
                <a:lnTo>
                  <a:pt x="452613" y="286031"/>
                </a:lnTo>
                <a:lnTo>
                  <a:pt x="379618" y="348027"/>
                </a:lnTo>
                <a:lnTo>
                  <a:pt x="311993" y="414945"/>
                </a:lnTo>
                <a:lnTo>
                  <a:pt x="250070" y="486479"/>
                </a:lnTo>
                <a:lnTo>
                  <a:pt x="194183" y="562322"/>
                </a:lnTo>
                <a:lnTo>
                  <a:pt x="144666" y="642170"/>
                </a:lnTo>
                <a:lnTo>
                  <a:pt x="101852" y="725715"/>
                </a:lnTo>
                <a:lnTo>
                  <a:pt x="66074" y="812653"/>
                </a:lnTo>
                <a:lnTo>
                  <a:pt x="37667" y="902678"/>
                </a:lnTo>
                <a:lnTo>
                  <a:pt x="16963" y="995483"/>
                </a:lnTo>
                <a:lnTo>
                  <a:pt x="4296" y="1090763"/>
                </a:lnTo>
                <a:lnTo>
                  <a:pt x="0" y="1188212"/>
                </a:lnTo>
                <a:lnTo>
                  <a:pt x="4296" y="1285659"/>
                </a:lnTo>
                <a:lnTo>
                  <a:pt x="16963" y="1380937"/>
                </a:lnTo>
                <a:lnTo>
                  <a:pt x="37667" y="1473738"/>
                </a:lnTo>
                <a:lnTo>
                  <a:pt x="66074" y="1563757"/>
                </a:lnTo>
                <a:lnTo>
                  <a:pt x="101852" y="1650688"/>
                </a:lnTo>
                <a:lnTo>
                  <a:pt x="144666" y="1734226"/>
                </a:lnTo>
                <a:lnTo>
                  <a:pt x="194183" y="1814065"/>
                </a:lnTo>
                <a:lnTo>
                  <a:pt x="250070" y="1889900"/>
                </a:lnTo>
                <a:lnTo>
                  <a:pt x="311993" y="1961424"/>
                </a:lnTo>
                <a:lnTo>
                  <a:pt x="379618" y="2028332"/>
                </a:lnTo>
                <a:lnTo>
                  <a:pt x="452613" y="2090319"/>
                </a:lnTo>
                <a:lnTo>
                  <a:pt x="530644" y="2147079"/>
                </a:lnTo>
                <a:lnTo>
                  <a:pt x="613377" y="2198305"/>
                </a:lnTo>
                <a:lnTo>
                  <a:pt x="700479" y="2243694"/>
                </a:lnTo>
                <a:lnTo>
                  <a:pt x="791616" y="2282938"/>
                </a:lnTo>
                <a:lnTo>
                  <a:pt x="886455" y="2315732"/>
                </a:lnTo>
                <a:lnTo>
                  <a:pt x="984663" y="2341770"/>
                </a:lnTo>
                <a:lnTo>
                  <a:pt x="1085906" y="2360748"/>
                </a:lnTo>
                <a:lnTo>
                  <a:pt x="1189849" y="2372358"/>
                </a:lnTo>
                <a:lnTo>
                  <a:pt x="1296162" y="2376297"/>
                </a:lnTo>
                <a:lnTo>
                  <a:pt x="1402474" y="2372358"/>
                </a:lnTo>
                <a:lnTo>
                  <a:pt x="1506417" y="2360748"/>
                </a:lnTo>
                <a:lnTo>
                  <a:pt x="1607660" y="2341770"/>
                </a:lnTo>
                <a:lnTo>
                  <a:pt x="1705868" y="2315732"/>
                </a:lnTo>
                <a:lnTo>
                  <a:pt x="1800707" y="2282938"/>
                </a:lnTo>
                <a:lnTo>
                  <a:pt x="1891844" y="2243694"/>
                </a:lnTo>
                <a:lnTo>
                  <a:pt x="1978946" y="2198305"/>
                </a:lnTo>
                <a:lnTo>
                  <a:pt x="2061679" y="2147079"/>
                </a:lnTo>
                <a:lnTo>
                  <a:pt x="2139710" y="2090319"/>
                </a:lnTo>
                <a:lnTo>
                  <a:pt x="2212705" y="2028332"/>
                </a:lnTo>
                <a:lnTo>
                  <a:pt x="2280330" y="1961424"/>
                </a:lnTo>
                <a:lnTo>
                  <a:pt x="2342253" y="1889900"/>
                </a:lnTo>
                <a:lnTo>
                  <a:pt x="2398140" y="1814065"/>
                </a:lnTo>
                <a:lnTo>
                  <a:pt x="2447657" y="1734226"/>
                </a:lnTo>
                <a:lnTo>
                  <a:pt x="2490471" y="1650688"/>
                </a:lnTo>
                <a:lnTo>
                  <a:pt x="2526249" y="1563757"/>
                </a:lnTo>
                <a:lnTo>
                  <a:pt x="2554656" y="1473738"/>
                </a:lnTo>
                <a:lnTo>
                  <a:pt x="2575360" y="1380937"/>
                </a:lnTo>
                <a:lnTo>
                  <a:pt x="2588027" y="1285659"/>
                </a:lnTo>
                <a:lnTo>
                  <a:pt x="2592324" y="1188212"/>
                </a:lnTo>
                <a:lnTo>
                  <a:pt x="2588027" y="1090763"/>
                </a:lnTo>
                <a:lnTo>
                  <a:pt x="2575360" y="995483"/>
                </a:lnTo>
                <a:lnTo>
                  <a:pt x="2554656" y="902678"/>
                </a:lnTo>
                <a:lnTo>
                  <a:pt x="2526249" y="812653"/>
                </a:lnTo>
                <a:lnTo>
                  <a:pt x="2490471" y="725715"/>
                </a:lnTo>
                <a:lnTo>
                  <a:pt x="2447657" y="642170"/>
                </a:lnTo>
                <a:lnTo>
                  <a:pt x="2398140" y="562322"/>
                </a:lnTo>
                <a:lnTo>
                  <a:pt x="2342253" y="486479"/>
                </a:lnTo>
                <a:lnTo>
                  <a:pt x="2280330" y="414945"/>
                </a:lnTo>
                <a:lnTo>
                  <a:pt x="2212705" y="348027"/>
                </a:lnTo>
                <a:lnTo>
                  <a:pt x="2139710" y="286031"/>
                </a:lnTo>
                <a:lnTo>
                  <a:pt x="2061679" y="229262"/>
                </a:lnTo>
                <a:lnTo>
                  <a:pt x="1978946" y="178026"/>
                </a:lnTo>
                <a:lnTo>
                  <a:pt x="1891844" y="132630"/>
                </a:lnTo>
                <a:lnTo>
                  <a:pt x="1800707" y="93378"/>
                </a:lnTo>
                <a:lnTo>
                  <a:pt x="1705868" y="60577"/>
                </a:lnTo>
                <a:lnTo>
                  <a:pt x="1607660" y="34533"/>
                </a:lnTo>
                <a:lnTo>
                  <a:pt x="1506417" y="15552"/>
                </a:lnTo>
                <a:lnTo>
                  <a:pt x="1402474" y="3939"/>
                </a:lnTo>
                <a:lnTo>
                  <a:pt x="1296162" y="0"/>
                </a:lnTo>
                <a:close/>
              </a:path>
            </a:pathLst>
          </a:cu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Calibri" pitchFamily="34" charset="0"/>
              </a:rPr>
              <a:t>решение Совета депутатов от 25.04.2017</a:t>
            </a:r>
            <a:endParaRPr lang="ru-RU" b="1" dirty="0">
              <a:solidFill>
                <a:prstClr val="white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Calibri" pitchFamily="34" charset="0"/>
              </a:rPr>
              <a:t>№ 14</a:t>
            </a:r>
            <a:endParaRPr lang="ru-RU" b="1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26636" name="object 17"/>
          <p:cNvSpPr>
            <a:spLocks/>
          </p:cNvSpPr>
          <p:nvPr/>
        </p:nvSpPr>
        <p:spPr bwMode="auto">
          <a:xfrm>
            <a:off x="3276600" y="1341440"/>
            <a:ext cx="2592388" cy="2376487"/>
          </a:xfrm>
          <a:custGeom>
            <a:avLst/>
            <a:gdLst>
              <a:gd name="T0" fmla="*/ 4296 w 2592324"/>
              <a:gd name="T1" fmla="*/ 1091291 h 2376297"/>
              <a:gd name="T2" fmla="*/ 37673 w 2592324"/>
              <a:gd name="T3" fmla="*/ 903110 h 2376297"/>
              <a:gd name="T4" fmla="*/ 101870 w 2592324"/>
              <a:gd name="T5" fmla="*/ 726063 h 2376297"/>
              <a:gd name="T6" fmla="*/ 194213 w 2592324"/>
              <a:gd name="T7" fmla="*/ 562592 h 2376297"/>
              <a:gd name="T8" fmla="*/ 312041 w 2592324"/>
              <a:gd name="T9" fmla="*/ 415143 h 2376297"/>
              <a:gd name="T10" fmla="*/ 452679 w 2592324"/>
              <a:gd name="T11" fmla="*/ 286169 h 2376297"/>
              <a:gd name="T12" fmla="*/ 613467 w 2592324"/>
              <a:gd name="T13" fmla="*/ 178110 h 2376297"/>
              <a:gd name="T14" fmla="*/ 791730 w 2592324"/>
              <a:gd name="T15" fmla="*/ 93421 h 2376297"/>
              <a:gd name="T16" fmla="*/ 984807 w 2592324"/>
              <a:gd name="T17" fmla="*/ 34551 h 2376297"/>
              <a:gd name="T18" fmla="*/ 1190023 w 2592324"/>
              <a:gd name="T19" fmla="*/ 3939 h 2376297"/>
              <a:gd name="T20" fmla="*/ 1402684 w 2592324"/>
              <a:gd name="T21" fmla="*/ 3939 h 2376297"/>
              <a:gd name="T22" fmla="*/ 1607900 w 2592324"/>
              <a:gd name="T23" fmla="*/ 34551 h 2376297"/>
              <a:gd name="T24" fmla="*/ 1800971 w 2592324"/>
              <a:gd name="T25" fmla="*/ 93421 h 2376297"/>
              <a:gd name="T26" fmla="*/ 1979240 w 2592324"/>
              <a:gd name="T27" fmla="*/ 178110 h 2376297"/>
              <a:gd name="T28" fmla="*/ 2140023 w 2592324"/>
              <a:gd name="T29" fmla="*/ 286169 h 2376297"/>
              <a:gd name="T30" fmla="*/ 2280666 w 2592324"/>
              <a:gd name="T31" fmla="*/ 415143 h 2376297"/>
              <a:gd name="T32" fmla="*/ 2398489 w 2592324"/>
              <a:gd name="T33" fmla="*/ 562592 h 2376297"/>
              <a:gd name="T34" fmla="*/ 2490842 w 2592324"/>
              <a:gd name="T35" fmla="*/ 726063 h 2376297"/>
              <a:gd name="T36" fmla="*/ 2555029 w 2592324"/>
              <a:gd name="T37" fmla="*/ 903110 h 2376297"/>
              <a:gd name="T38" fmla="*/ 2588410 w 2592324"/>
              <a:gd name="T39" fmla="*/ 1091291 h 2376297"/>
              <a:gd name="T40" fmla="*/ 2588410 w 2592324"/>
              <a:gd name="T41" fmla="*/ 1286277 h 2376297"/>
              <a:gd name="T42" fmla="*/ 2555029 w 2592324"/>
              <a:gd name="T43" fmla="*/ 1474446 h 2376297"/>
              <a:gd name="T44" fmla="*/ 2490842 w 2592324"/>
              <a:gd name="T45" fmla="*/ 1651484 h 2376297"/>
              <a:gd name="T46" fmla="*/ 2398489 w 2592324"/>
              <a:gd name="T47" fmla="*/ 1814941 h 2376297"/>
              <a:gd name="T48" fmla="*/ 2280666 w 2592324"/>
              <a:gd name="T49" fmla="*/ 1962366 h 2376297"/>
              <a:gd name="T50" fmla="*/ 2140023 w 2592324"/>
              <a:gd name="T51" fmla="*/ 2091327 h 2376297"/>
              <a:gd name="T52" fmla="*/ 1979240 w 2592324"/>
              <a:gd name="T53" fmla="*/ 2199361 h 2376297"/>
              <a:gd name="T54" fmla="*/ 1800971 w 2592324"/>
              <a:gd name="T55" fmla="*/ 2284042 h 2376297"/>
              <a:gd name="T56" fmla="*/ 1607900 w 2592324"/>
              <a:gd name="T57" fmla="*/ 2342898 h 2376297"/>
              <a:gd name="T58" fmla="*/ 1402684 w 2592324"/>
              <a:gd name="T59" fmla="*/ 2373499 h 2376297"/>
              <a:gd name="T60" fmla="*/ 1190023 w 2592324"/>
              <a:gd name="T61" fmla="*/ 2373499 h 2376297"/>
              <a:gd name="T62" fmla="*/ 984807 w 2592324"/>
              <a:gd name="T63" fmla="*/ 2342898 h 2376297"/>
              <a:gd name="T64" fmla="*/ 791730 w 2592324"/>
              <a:gd name="T65" fmla="*/ 2284042 h 2376297"/>
              <a:gd name="T66" fmla="*/ 613467 w 2592324"/>
              <a:gd name="T67" fmla="*/ 2199361 h 2376297"/>
              <a:gd name="T68" fmla="*/ 452679 w 2592324"/>
              <a:gd name="T69" fmla="*/ 2091327 h 2376297"/>
              <a:gd name="T70" fmla="*/ 312041 w 2592324"/>
              <a:gd name="T71" fmla="*/ 1962366 h 2376297"/>
              <a:gd name="T72" fmla="*/ 194213 w 2592324"/>
              <a:gd name="T73" fmla="*/ 1814941 h 2376297"/>
              <a:gd name="T74" fmla="*/ 101870 w 2592324"/>
              <a:gd name="T75" fmla="*/ 1651484 h 2376297"/>
              <a:gd name="T76" fmla="*/ 37673 w 2592324"/>
              <a:gd name="T77" fmla="*/ 1474446 h 2376297"/>
              <a:gd name="T78" fmla="*/ 4296 w 2592324"/>
              <a:gd name="T79" fmla="*/ 1286277 h 23762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592324"/>
              <a:gd name="T121" fmla="*/ 0 h 2376297"/>
              <a:gd name="T122" fmla="*/ 2592324 w 2592324"/>
              <a:gd name="T123" fmla="*/ 2376297 h 23762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592324" h="2376297">
                <a:moveTo>
                  <a:pt x="0" y="1188212"/>
                </a:moveTo>
                <a:lnTo>
                  <a:pt x="4296" y="1090763"/>
                </a:lnTo>
                <a:lnTo>
                  <a:pt x="16963" y="995483"/>
                </a:lnTo>
                <a:lnTo>
                  <a:pt x="37667" y="902678"/>
                </a:lnTo>
                <a:lnTo>
                  <a:pt x="66074" y="812653"/>
                </a:lnTo>
                <a:lnTo>
                  <a:pt x="101852" y="725715"/>
                </a:lnTo>
                <a:lnTo>
                  <a:pt x="144666" y="642170"/>
                </a:lnTo>
                <a:lnTo>
                  <a:pt x="194183" y="562322"/>
                </a:lnTo>
                <a:lnTo>
                  <a:pt x="250070" y="486479"/>
                </a:lnTo>
                <a:lnTo>
                  <a:pt x="311993" y="414945"/>
                </a:lnTo>
                <a:lnTo>
                  <a:pt x="379618" y="348027"/>
                </a:lnTo>
                <a:lnTo>
                  <a:pt x="452613" y="286031"/>
                </a:lnTo>
                <a:lnTo>
                  <a:pt x="530644" y="229262"/>
                </a:lnTo>
                <a:lnTo>
                  <a:pt x="613377" y="178026"/>
                </a:lnTo>
                <a:lnTo>
                  <a:pt x="700479" y="132630"/>
                </a:lnTo>
                <a:lnTo>
                  <a:pt x="791616" y="93378"/>
                </a:lnTo>
                <a:lnTo>
                  <a:pt x="886455" y="60577"/>
                </a:lnTo>
                <a:lnTo>
                  <a:pt x="984663" y="34533"/>
                </a:lnTo>
                <a:lnTo>
                  <a:pt x="1085906" y="15552"/>
                </a:lnTo>
                <a:lnTo>
                  <a:pt x="1189849" y="3939"/>
                </a:lnTo>
                <a:lnTo>
                  <a:pt x="1296162" y="0"/>
                </a:lnTo>
                <a:lnTo>
                  <a:pt x="1402474" y="3939"/>
                </a:lnTo>
                <a:lnTo>
                  <a:pt x="1506417" y="15552"/>
                </a:lnTo>
                <a:lnTo>
                  <a:pt x="1607660" y="34533"/>
                </a:lnTo>
                <a:lnTo>
                  <a:pt x="1705868" y="60577"/>
                </a:lnTo>
                <a:lnTo>
                  <a:pt x="1800707" y="93378"/>
                </a:lnTo>
                <a:lnTo>
                  <a:pt x="1891844" y="132630"/>
                </a:lnTo>
                <a:lnTo>
                  <a:pt x="1978946" y="178026"/>
                </a:lnTo>
                <a:lnTo>
                  <a:pt x="2061679" y="229262"/>
                </a:lnTo>
                <a:lnTo>
                  <a:pt x="2139710" y="286031"/>
                </a:lnTo>
                <a:lnTo>
                  <a:pt x="2212705" y="348027"/>
                </a:lnTo>
                <a:lnTo>
                  <a:pt x="2280330" y="414945"/>
                </a:lnTo>
                <a:lnTo>
                  <a:pt x="2342253" y="486479"/>
                </a:lnTo>
                <a:lnTo>
                  <a:pt x="2398140" y="562322"/>
                </a:lnTo>
                <a:lnTo>
                  <a:pt x="2447657" y="642170"/>
                </a:lnTo>
                <a:lnTo>
                  <a:pt x="2490471" y="725715"/>
                </a:lnTo>
                <a:lnTo>
                  <a:pt x="2526249" y="812653"/>
                </a:lnTo>
                <a:lnTo>
                  <a:pt x="2554656" y="902678"/>
                </a:lnTo>
                <a:lnTo>
                  <a:pt x="2575360" y="995483"/>
                </a:lnTo>
                <a:lnTo>
                  <a:pt x="2588027" y="1090763"/>
                </a:lnTo>
                <a:lnTo>
                  <a:pt x="2592324" y="1188212"/>
                </a:lnTo>
                <a:lnTo>
                  <a:pt x="2588027" y="1285659"/>
                </a:lnTo>
                <a:lnTo>
                  <a:pt x="2575360" y="1380937"/>
                </a:lnTo>
                <a:lnTo>
                  <a:pt x="2554656" y="1473738"/>
                </a:lnTo>
                <a:lnTo>
                  <a:pt x="2526249" y="1563757"/>
                </a:lnTo>
                <a:lnTo>
                  <a:pt x="2490471" y="1650688"/>
                </a:lnTo>
                <a:lnTo>
                  <a:pt x="2447657" y="1734226"/>
                </a:lnTo>
                <a:lnTo>
                  <a:pt x="2398140" y="1814065"/>
                </a:lnTo>
                <a:lnTo>
                  <a:pt x="2342253" y="1889900"/>
                </a:lnTo>
                <a:lnTo>
                  <a:pt x="2280330" y="1961424"/>
                </a:lnTo>
                <a:lnTo>
                  <a:pt x="2212705" y="2028332"/>
                </a:lnTo>
                <a:lnTo>
                  <a:pt x="2139710" y="2090319"/>
                </a:lnTo>
                <a:lnTo>
                  <a:pt x="2061679" y="2147079"/>
                </a:lnTo>
                <a:lnTo>
                  <a:pt x="1978946" y="2198305"/>
                </a:lnTo>
                <a:lnTo>
                  <a:pt x="1891844" y="2243694"/>
                </a:lnTo>
                <a:lnTo>
                  <a:pt x="1800707" y="2282938"/>
                </a:lnTo>
                <a:lnTo>
                  <a:pt x="1705868" y="2315732"/>
                </a:lnTo>
                <a:lnTo>
                  <a:pt x="1607660" y="2341770"/>
                </a:lnTo>
                <a:lnTo>
                  <a:pt x="1506417" y="2360748"/>
                </a:lnTo>
                <a:lnTo>
                  <a:pt x="1402474" y="2372358"/>
                </a:lnTo>
                <a:lnTo>
                  <a:pt x="1296162" y="2376297"/>
                </a:lnTo>
                <a:lnTo>
                  <a:pt x="1189849" y="2372358"/>
                </a:lnTo>
                <a:lnTo>
                  <a:pt x="1085906" y="2360748"/>
                </a:lnTo>
                <a:lnTo>
                  <a:pt x="984663" y="2341770"/>
                </a:lnTo>
                <a:lnTo>
                  <a:pt x="886455" y="2315732"/>
                </a:lnTo>
                <a:lnTo>
                  <a:pt x="791616" y="2282938"/>
                </a:lnTo>
                <a:lnTo>
                  <a:pt x="700479" y="2243694"/>
                </a:lnTo>
                <a:lnTo>
                  <a:pt x="613377" y="2198305"/>
                </a:lnTo>
                <a:lnTo>
                  <a:pt x="530644" y="2147079"/>
                </a:lnTo>
                <a:lnTo>
                  <a:pt x="452613" y="2090319"/>
                </a:lnTo>
                <a:lnTo>
                  <a:pt x="379618" y="2028332"/>
                </a:lnTo>
                <a:lnTo>
                  <a:pt x="311993" y="1961424"/>
                </a:lnTo>
                <a:lnTo>
                  <a:pt x="250070" y="1889900"/>
                </a:lnTo>
                <a:lnTo>
                  <a:pt x="194183" y="1814065"/>
                </a:lnTo>
                <a:lnTo>
                  <a:pt x="144666" y="1734226"/>
                </a:lnTo>
                <a:lnTo>
                  <a:pt x="101852" y="1650688"/>
                </a:lnTo>
                <a:lnTo>
                  <a:pt x="66074" y="1563757"/>
                </a:lnTo>
                <a:lnTo>
                  <a:pt x="37667" y="1473738"/>
                </a:lnTo>
                <a:lnTo>
                  <a:pt x="16963" y="1380937"/>
                </a:lnTo>
                <a:lnTo>
                  <a:pt x="4296" y="1285659"/>
                </a:lnTo>
                <a:lnTo>
                  <a:pt x="0" y="1188212"/>
                </a:lnTo>
                <a:close/>
              </a:path>
            </a:pathLst>
          </a:custGeom>
          <a:noFill/>
          <a:ln w="50799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37" name="object 21"/>
          <p:cNvSpPr>
            <a:spLocks/>
          </p:cNvSpPr>
          <p:nvPr/>
        </p:nvSpPr>
        <p:spPr bwMode="auto">
          <a:xfrm>
            <a:off x="316217" y="4310063"/>
            <a:ext cx="2960383" cy="703112"/>
          </a:xfrm>
          <a:custGeom>
            <a:avLst/>
            <a:gdLst>
              <a:gd name="T0" fmla="*/ 4788618 w 4860987"/>
              <a:gd name="T1" fmla="*/ 0 h 432053"/>
              <a:gd name="T2" fmla="*/ 71725 w 4860987"/>
              <a:gd name="T3" fmla="*/ 0 h 432053"/>
              <a:gd name="T4" fmla="*/ 31611 w 4860987"/>
              <a:gd name="T5" fmla="*/ 12351 h 432053"/>
              <a:gd name="T6" fmla="*/ 5632 w 4860987"/>
              <a:gd name="T7" fmla="*/ 43891 h 432053"/>
              <a:gd name="T8" fmla="*/ 0 w 4860987"/>
              <a:gd name="T9" fmla="*/ 359057 h 432053"/>
              <a:gd name="T10" fmla="*/ 1509 w 4860987"/>
              <a:gd name="T11" fmla="*/ 373466 h 432053"/>
              <a:gd name="T12" fmla="*/ 21178 w 4860987"/>
              <a:gd name="T13" fmla="*/ 409604 h 432053"/>
              <a:gd name="T14" fmla="*/ 57520 w 4860987"/>
              <a:gd name="T15" fmla="*/ 429085 h 432053"/>
              <a:gd name="T16" fmla="*/ 72002 w 4860987"/>
              <a:gd name="T17" fmla="*/ 430537 h 432053"/>
              <a:gd name="T18" fmla="*/ 4788898 w 4860987"/>
              <a:gd name="T19" fmla="*/ 430537 h 432053"/>
              <a:gd name="T20" fmla="*/ 4829061 w 4860987"/>
              <a:gd name="T21" fmla="*/ 418188 h 432053"/>
              <a:gd name="T22" fmla="*/ 4855009 w 4860987"/>
              <a:gd name="T23" fmla="*/ 386644 h 432053"/>
              <a:gd name="T24" fmla="*/ 4860625 w 4860987"/>
              <a:gd name="T25" fmla="*/ 71480 h 432053"/>
              <a:gd name="T26" fmla="*/ 4859121 w 4860987"/>
              <a:gd name="T27" fmla="*/ 57073 h 432053"/>
              <a:gd name="T28" fmla="*/ 4839485 w 4860987"/>
              <a:gd name="T29" fmla="*/ 20935 h 432053"/>
              <a:gd name="T30" fmla="*/ 4803130 w 4860987"/>
              <a:gd name="T31" fmla="*/ 1451 h 432053"/>
              <a:gd name="T32" fmla="*/ 4788618 w 4860987"/>
              <a:gd name="T33" fmla="*/ 0 h 4320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860987"/>
              <a:gd name="T52" fmla="*/ 0 h 432053"/>
              <a:gd name="T53" fmla="*/ 4860987 w 4860987"/>
              <a:gd name="T54" fmla="*/ 432053 h 43205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860987" h="432053">
                <a:moveTo>
                  <a:pt x="4788978" y="0"/>
                </a:moveTo>
                <a:lnTo>
                  <a:pt x="71731" y="0"/>
                </a:lnTo>
                <a:lnTo>
                  <a:pt x="31611" y="12393"/>
                </a:lnTo>
                <a:lnTo>
                  <a:pt x="5632" y="44047"/>
                </a:lnTo>
                <a:lnTo>
                  <a:pt x="0" y="360321"/>
                </a:lnTo>
                <a:lnTo>
                  <a:pt x="1509" y="374780"/>
                </a:lnTo>
                <a:lnTo>
                  <a:pt x="21178" y="411046"/>
                </a:lnTo>
                <a:lnTo>
                  <a:pt x="57526" y="430596"/>
                </a:lnTo>
                <a:lnTo>
                  <a:pt x="72008" y="432053"/>
                </a:lnTo>
                <a:lnTo>
                  <a:pt x="4789256" y="432053"/>
                </a:lnTo>
                <a:lnTo>
                  <a:pt x="4829420" y="419660"/>
                </a:lnTo>
                <a:lnTo>
                  <a:pt x="4855369" y="388006"/>
                </a:lnTo>
                <a:lnTo>
                  <a:pt x="4860987" y="71732"/>
                </a:lnTo>
                <a:lnTo>
                  <a:pt x="4859482" y="57273"/>
                </a:lnTo>
                <a:lnTo>
                  <a:pt x="4839847" y="21007"/>
                </a:lnTo>
                <a:lnTo>
                  <a:pt x="4803489" y="1457"/>
                </a:lnTo>
                <a:lnTo>
                  <a:pt x="4788978" y="0"/>
                </a:lnTo>
                <a:close/>
              </a:path>
            </a:pathLst>
          </a:cu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39" name="object 23"/>
          <p:cNvSpPr txBox="1">
            <a:spLocks noChangeArrowheads="1"/>
          </p:cNvSpPr>
          <p:nvPr/>
        </p:nvSpPr>
        <p:spPr bwMode="auto">
          <a:xfrm>
            <a:off x="505427" y="4443412"/>
            <a:ext cx="3202478" cy="56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Calibri" pitchFamily="34" charset="0"/>
              </a:rPr>
              <a:t>Всего </a:t>
            </a:r>
            <a:r>
              <a:rPr lang="ru-RU" b="1" dirty="0" smtClean="0">
                <a:solidFill>
                  <a:prstClr val="black"/>
                </a:solidFill>
                <a:latin typeface="Calibri" pitchFamily="34" charset="0"/>
              </a:rPr>
              <a:t>доходы дорожного</a:t>
            </a:r>
          </a:p>
          <a:p>
            <a:pPr marL="127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alibri" pitchFamily="34" charset="0"/>
              </a:rPr>
              <a:t> фонда, тыс</a:t>
            </a:r>
            <a:r>
              <a:rPr lang="ru-RU" b="1" dirty="0">
                <a:solidFill>
                  <a:prstClr val="black"/>
                </a:solidFill>
                <a:latin typeface="Calibri" pitchFamily="34" charset="0"/>
              </a:rPr>
              <a:t>. рублей</a:t>
            </a:r>
            <a:endParaRPr lang="ru-RU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26704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034328"/>
              </p:ext>
            </p:extLst>
          </p:nvPr>
        </p:nvGraphicFramePr>
        <p:xfrm>
          <a:off x="316217" y="5245314"/>
          <a:ext cx="2960384" cy="1100010"/>
        </p:xfrm>
        <a:graphic>
          <a:graphicData uri="http://schemas.openxmlformats.org/drawingml/2006/table">
            <a:tbl>
              <a:tblPr/>
              <a:tblGrid>
                <a:gridCol w="951256"/>
                <a:gridCol w="951258"/>
                <a:gridCol w="1032470"/>
                <a:gridCol w="25400"/>
              </a:tblGrid>
              <a:tr h="559950">
                <a:tc>
                  <a:txBody>
                    <a:bodyPr/>
                    <a:lstStyle/>
                    <a:p>
                      <a:pPr marL="139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2024 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139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2025 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139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2026 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139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marL="209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56356,4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12784,0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12784,0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</a:tbl>
          </a:graphicData>
        </a:graphic>
      </p:graphicFrame>
      <p:sp>
        <p:nvSpPr>
          <p:cNvPr id="34" name="Заголовок 1"/>
          <p:cNvSpPr txBox="1">
            <a:spLocks/>
          </p:cNvSpPr>
          <p:nvPr/>
        </p:nvSpPr>
        <p:spPr>
          <a:xfrm>
            <a:off x="0" y="188913"/>
            <a:ext cx="9144000" cy="936625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Дорожный фонд сельского поселения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>
          <a:xfrm>
            <a:off x="7897813" y="6492887"/>
            <a:ext cx="1828800" cy="365125"/>
          </a:xfrm>
        </p:spPr>
        <p:txBody>
          <a:bodyPr/>
          <a:lstStyle/>
          <a:p>
            <a:pPr>
              <a:defRPr/>
            </a:pPr>
            <a:fld id="{F81AE99B-53FE-4A54-8190-1B7F41311FF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4310063"/>
            <a:ext cx="4177162" cy="1918575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Дорожный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фонд – часть средств бюджета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поселения,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подлежащая использованию в целях финансового обеспечения дорожной деятельности в отношении автомобильных дорог общего пользования местного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значения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7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Основные понятия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marL="6350" indent="444500" algn="just">
              <a:buNone/>
            </a:pPr>
            <a:r>
              <a:rPr lang="ru-RU" sz="1800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Межбюджетные отношения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между органами государственной власти федерального, регионального уровней и органами местного самоуправления, связанные с формированием и исполнением соответствующих бюджетов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4267199" cy="403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600" y="3581400"/>
            <a:ext cx="3135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Распределение полномочий</a:t>
            </a:r>
          </a:p>
          <a:p>
            <a:r>
              <a:rPr lang="ru-RU" sz="1600" dirty="0" smtClean="0"/>
              <a:t>между уровнями бюджетной системы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5410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Распределение доходов</a:t>
            </a:r>
          </a:p>
          <a:p>
            <a:r>
              <a:rPr lang="ru-RU" sz="1600" dirty="0" smtClean="0"/>
              <a:t>между уровнями </a:t>
            </a:r>
          </a:p>
          <a:p>
            <a:r>
              <a:rPr lang="ru-RU" sz="1600" dirty="0" smtClean="0"/>
              <a:t>бюджетной системы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3124200"/>
            <a:ext cx="31352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Обеспечение равных финансовых возможностей бюджетов бюджетной системы для предоставления  гражданам  бюджетных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13461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260648"/>
            <a:ext cx="7956376" cy="7496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трансферты, планируемые к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получению из бюджетов других уровней </a:t>
            </a:r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293624"/>
              </p:ext>
            </p:extLst>
          </p:nvPr>
        </p:nvGraphicFramePr>
        <p:xfrm>
          <a:off x="358775" y="1010345"/>
          <a:ext cx="8785225" cy="5442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139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Graphic spid="6" grpId="0">
        <p:bldAsOne/>
      </p:bldGraphic>
      <p:bldGraphic spid="6" grpId="1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260648"/>
            <a:ext cx="7956376" cy="7496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трансферты, направляемые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Новгородского муниципального района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31509"/>
              </p:ext>
            </p:extLst>
          </p:nvPr>
        </p:nvGraphicFramePr>
        <p:xfrm>
          <a:off x="1403648" y="1700808"/>
          <a:ext cx="7344816" cy="24842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2288"/>
                <a:gridCol w="1152128"/>
                <a:gridCol w="1224136"/>
                <a:gridCol w="1152128"/>
                <a:gridCol w="1224136"/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 (тыс. руб.)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(тыс. руб.)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188132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169,52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199,18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199,18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199,18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74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4"/>
          <p:cNvSpPr txBox="1">
            <a:spLocks noChangeArrowheads="1"/>
          </p:cNvSpPr>
          <p:nvPr/>
        </p:nvSpPr>
        <p:spPr bwMode="auto">
          <a:xfrm>
            <a:off x="250825" y="620688"/>
            <a:ext cx="8662988" cy="42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 indent="260350" algn="just"/>
            <a:endParaRPr lang="ru-RU" i="1" dirty="0" smtClean="0">
              <a:latin typeface="Calibri" pitchFamily="34" charset="0"/>
            </a:endParaRPr>
          </a:p>
          <a:p>
            <a:pPr marL="12700" indent="260350" algn="just"/>
            <a:r>
              <a:rPr lang="ru-RU" sz="2000" i="1" dirty="0" smtClean="0">
                <a:latin typeface="Calibri" pitchFamily="34" charset="0"/>
              </a:rPr>
              <a:t>«Бюджет для граждан» – это документ, содержащий основные положения решения о бюджете муниципального образования в доступной для широкого круга заинтересованных пользователей форме, разработанный в целях ознакомления граждан с основными целями,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ассигнований.</a:t>
            </a:r>
          </a:p>
          <a:p>
            <a:pPr marL="12700" indent="260350" algn="just"/>
            <a:endParaRPr lang="ru-RU" sz="2000" i="1" dirty="0" smtClean="0">
              <a:latin typeface="Calibri" pitchFamily="34" charset="0"/>
            </a:endParaRPr>
          </a:p>
          <a:p>
            <a:pPr marL="12700" indent="260350" algn="just"/>
            <a:endParaRPr lang="ru-RU" sz="2000" i="1" dirty="0">
              <a:latin typeface="Calibri" pitchFamily="34" charset="0"/>
            </a:endParaRPr>
          </a:p>
          <a:p>
            <a:pPr marL="12700" indent="260350" algn="just"/>
            <a:r>
              <a:rPr lang="ru-RU" sz="2000" i="1" dirty="0" smtClean="0">
                <a:latin typeface="Calibri" pitchFamily="34" charset="0"/>
              </a:rPr>
              <a:t>«Бюджет </a:t>
            </a:r>
            <a:r>
              <a:rPr lang="ru-RU" sz="2000" i="1" dirty="0">
                <a:latin typeface="Calibri" pitchFamily="34" charset="0"/>
              </a:rPr>
              <a:t>для граждан» познакомит Вас с положениями </a:t>
            </a:r>
            <a:r>
              <a:rPr lang="ru-RU" sz="2000" i="1" dirty="0" smtClean="0">
                <a:latin typeface="Calibri" pitchFamily="34" charset="0"/>
              </a:rPr>
              <a:t>основного </a:t>
            </a:r>
            <a:r>
              <a:rPr lang="ru-RU" sz="2000" i="1" dirty="0">
                <a:latin typeface="Calibri" pitchFamily="34" charset="0"/>
              </a:rPr>
              <a:t>финансового документа </a:t>
            </a:r>
            <a:r>
              <a:rPr lang="ru-RU" sz="2000" i="1" dirty="0" smtClean="0">
                <a:latin typeface="Calibri" pitchFamily="34" charset="0"/>
              </a:rPr>
              <a:t>Савинского сельского поселения–проектом решения </a:t>
            </a:r>
            <a:r>
              <a:rPr lang="ru-RU" sz="2000" i="1" dirty="0">
                <a:latin typeface="Calibri" pitchFamily="34" charset="0"/>
              </a:rPr>
              <a:t>о бюджете на </a:t>
            </a:r>
            <a:r>
              <a:rPr lang="ru-RU" sz="2000" i="1" dirty="0" smtClean="0">
                <a:latin typeface="Calibri" pitchFamily="34" charset="0"/>
              </a:rPr>
              <a:t>2024 и на плановый период 2025 и 2026 годов.</a:t>
            </a:r>
            <a:endParaRPr lang="ru-RU" sz="2000" i="1" dirty="0">
              <a:latin typeface="Calibri" pitchFamily="34" charset="0"/>
            </a:endParaRPr>
          </a:p>
          <a:p>
            <a:pPr marL="12700" indent="260350">
              <a:lnSpc>
                <a:spcPts val="1200"/>
              </a:lnSpc>
            </a:pPr>
            <a:endParaRPr lang="ru-RU" sz="1200" i="1" dirty="0">
              <a:latin typeface="Calibri" pitchFamily="34" charset="0"/>
            </a:endParaRPr>
          </a:p>
          <a:p>
            <a:pPr marL="12700" indent="260350">
              <a:spcBef>
                <a:spcPts val="63"/>
              </a:spcBef>
            </a:pPr>
            <a:endParaRPr lang="ru-RU" sz="2000" dirty="0">
              <a:latin typeface="Calibri" pitchFamily="34" charset="0"/>
            </a:endParaRPr>
          </a:p>
        </p:txBody>
      </p:sp>
      <p:sp>
        <p:nvSpPr>
          <p:cNvPr id="18435" name="object 5"/>
          <p:cNvSpPr txBox="1">
            <a:spLocks noChangeArrowheads="1"/>
          </p:cNvSpPr>
          <p:nvPr/>
        </p:nvSpPr>
        <p:spPr bwMode="auto">
          <a:xfrm>
            <a:off x="3995738" y="5229225"/>
            <a:ext cx="115728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/>
            <a:r>
              <a:rPr lang="ru-RU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Решение</a:t>
            </a:r>
          </a:p>
        </p:txBody>
      </p:sp>
      <p:sp>
        <p:nvSpPr>
          <p:cNvPr id="18436" name="object 6"/>
          <p:cNvSpPr txBox="1">
            <a:spLocks noChangeArrowheads="1"/>
          </p:cNvSpPr>
          <p:nvPr/>
        </p:nvSpPr>
        <p:spPr bwMode="auto">
          <a:xfrm>
            <a:off x="5180013" y="5276850"/>
            <a:ext cx="1439862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7625"/>
            <a:r>
              <a:rPr lang="ru-RU" sz="2000" dirty="0">
                <a:solidFill>
                  <a:srgbClr val="A6A6A6"/>
                </a:solidFill>
                <a:latin typeface="Calibri" pitchFamily="34" charset="0"/>
              </a:rPr>
              <a:t>Граждане</a:t>
            </a:r>
            <a:endParaRPr lang="ru-RU" sz="2000" dirty="0">
              <a:latin typeface="Calibri" pitchFamily="34" charset="0"/>
            </a:endParaRPr>
          </a:p>
          <a:p>
            <a:pPr marL="47625">
              <a:lnSpc>
                <a:spcPts val="3775"/>
              </a:lnSpc>
            </a:pP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Бюджет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8437" name="object 7"/>
          <p:cNvSpPr txBox="1">
            <a:spLocks noChangeArrowheads="1"/>
          </p:cNvSpPr>
          <p:nvPr/>
        </p:nvSpPr>
        <p:spPr bwMode="auto">
          <a:xfrm>
            <a:off x="6951663" y="5327650"/>
            <a:ext cx="11779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/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Образование</a:t>
            </a:r>
          </a:p>
        </p:txBody>
      </p:sp>
      <p:sp>
        <p:nvSpPr>
          <p:cNvPr id="18438" name="object 8"/>
          <p:cNvSpPr txBox="1">
            <a:spLocks noChangeArrowheads="1"/>
          </p:cNvSpPr>
          <p:nvPr/>
        </p:nvSpPr>
        <p:spPr bwMode="auto">
          <a:xfrm>
            <a:off x="6962775" y="5724525"/>
            <a:ext cx="12525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/>
            <a:r>
              <a:rPr lang="ru-RU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Глава</a:t>
            </a:r>
          </a:p>
        </p:txBody>
      </p:sp>
      <p:sp>
        <p:nvSpPr>
          <p:cNvPr id="18439" name="object 9"/>
          <p:cNvSpPr txBox="1">
            <a:spLocks noChangeArrowheads="1"/>
          </p:cNvSpPr>
          <p:nvPr/>
        </p:nvSpPr>
        <p:spPr bwMode="auto">
          <a:xfrm>
            <a:off x="4075113" y="6069013"/>
            <a:ext cx="101123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/>
            <a:r>
              <a:rPr lang="ru-RU" sz="2000" dirty="0">
                <a:solidFill>
                  <a:srgbClr val="A6A6A6"/>
                </a:solidFill>
                <a:latin typeface="Calibri" pitchFamily="34" charset="0"/>
              </a:rPr>
              <a:t>Финансы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8440" name="object 10"/>
          <p:cNvSpPr txBox="1">
            <a:spLocks noChangeArrowheads="1"/>
          </p:cNvSpPr>
          <p:nvPr/>
        </p:nvSpPr>
        <p:spPr bwMode="auto">
          <a:xfrm>
            <a:off x="5348288" y="6119813"/>
            <a:ext cx="7810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/>
            <a:r>
              <a:rPr lang="ru-RU" sz="1600">
                <a:solidFill>
                  <a:srgbClr val="A6A6A6"/>
                </a:solidFill>
                <a:latin typeface="Calibri" pitchFamily="34" charset="0"/>
              </a:rPr>
              <a:t>Культура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18441" name="object 11"/>
          <p:cNvSpPr txBox="1">
            <a:spLocks noChangeArrowheads="1"/>
          </p:cNvSpPr>
          <p:nvPr/>
        </p:nvSpPr>
        <p:spPr bwMode="auto">
          <a:xfrm>
            <a:off x="6494463" y="6069013"/>
            <a:ext cx="20605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/>
            <a:r>
              <a:rPr lang="ru-RU" sz="2000">
                <a:solidFill>
                  <a:srgbClr val="A6A6A6"/>
                </a:solidFill>
                <a:latin typeface="Calibri" pitchFamily="34" charset="0"/>
              </a:rPr>
              <a:t>Экономика</a:t>
            </a:r>
            <a:endParaRPr lang="ru-RU" sz="2000">
              <a:latin typeface="Calibri" pitchFamily="34" charset="0"/>
            </a:endParaRPr>
          </a:p>
          <a:p>
            <a:pPr marL="12700">
              <a:spcBef>
                <a:spcPts val="400"/>
              </a:spcBef>
            </a:pPr>
            <a:r>
              <a:rPr lang="ru-RU" sz="1600">
                <a:solidFill>
                  <a:srgbClr val="A6A6A6"/>
                </a:solidFill>
                <a:latin typeface="Calibri" pitchFamily="34" charset="0"/>
              </a:rPr>
              <a:t>Социальная политика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18442" name="object 12"/>
          <p:cNvSpPr txBox="1">
            <a:spLocks noChangeArrowheads="1"/>
          </p:cNvSpPr>
          <p:nvPr/>
        </p:nvSpPr>
        <p:spPr bwMode="auto">
          <a:xfrm>
            <a:off x="4818063" y="6373813"/>
            <a:ext cx="146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2700"/>
            <a:r>
              <a:rPr lang="ru-RU" sz="2000">
                <a:solidFill>
                  <a:srgbClr val="A6A6A6"/>
                </a:solidFill>
                <a:latin typeface="Calibri" pitchFamily="34" charset="0"/>
              </a:rPr>
              <a:t>Предприятия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18443" name="object 13"/>
          <p:cNvSpPr>
            <a:spLocks noChangeArrowheads="1"/>
          </p:cNvSpPr>
          <p:nvPr/>
        </p:nvSpPr>
        <p:spPr bwMode="auto">
          <a:xfrm>
            <a:off x="3043238" y="5634038"/>
            <a:ext cx="979487" cy="414337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0" tIns="0" rIns="0" bIns="0"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endParaRPr lang="ru-RU">
              <a:ln>
                <a:solidFill>
                  <a:srgbClr val="6600FF"/>
                </a:solidFill>
              </a:ln>
              <a:latin typeface="Calibri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179388"/>
            <a:ext cx="9144000" cy="549275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 fontAlgn="auto">
              <a:lnSpc>
                <a:spcPts val="2400"/>
              </a:lnSpc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Что такое «Бюджет для граждан»?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215188" y="6444440"/>
            <a:ext cx="1828800" cy="365125"/>
          </a:xfrm>
        </p:spPr>
        <p:txBody>
          <a:bodyPr/>
          <a:lstStyle/>
          <a:p>
            <a:pPr>
              <a:defRPr/>
            </a:pPr>
            <a:fld id="{5A3571F5-BC40-4DA1-BB7C-6EF16B03383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53250" name="Picture 2" descr="C:\Users\user\Desktop\colorful-books-wallpap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26818"/>
            <a:ext cx="2603750" cy="1628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15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KorolkoEA\Desktop\8_budj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4428" y="1916832"/>
            <a:ext cx="3241748" cy="41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399769" y="1204010"/>
            <a:ext cx="4071966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1760" y="1916831"/>
            <a:ext cx="2279576" cy="23042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EBDDC3">
                  <a:lumMod val="25000"/>
                </a:srgb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ru-RU" sz="1600" dirty="0">
              <a:solidFill>
                <a:srgbClr val="EBDDC3">
                  <a:lumMod val="25000"/>
                </a:srgb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600" dirty="0" smtClean="0">
                <a:solidFill>
                  <a:srgbClr val="EBDDC3">
                    <a:lumMod val="25000"/>
                  </a:srgb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Поступающие </a:t>
            </a: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 бюджет денежные средства (налоги юридических и физических лиц, платежи и сборы, безвозмездные </a:t>
            </a:r>
            <a:r>
              <a:rPr lang="ru-RU" sz="1600" dirty="0" smtClean="0">
                <a:solidFill>
                  <a:srgbClr val="EBDDC3">
                    <a:lumMod val="25000"/>
                  </a:srgb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поступления)</a:t>
            </a:r>
            <a:endParaRPr lang="ru-RU" sz="1600" dirty="0">
              <a:solidFill>
                <a:srgbClr val="EBDDC3">
                  <a:lumMod val="25000"/>
                </a:srgbClr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1916832"/>
            <a:ext cx="2592288" cy="23042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rgbClr val="EBDDC3">
                  <a:lumMod val="25000"/>
                </a:srgb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ru-RU" sz="1200" dirty="0">
              <a:solidFill>
                <a:srgbClr val="EBDDC3">
                  <a:lumMod val="25000"/>
                </a:srgb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600" dirty="0" smtClean="0">
                <a:solidFill>
                  <a:srgbClr val="EBDDC3">
                    <a:lumMod val="25000"/>
                  </a:srgb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Выплачиваемые </a:t>
            </a: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из бюджета денежные средства (содержание муниципальных учреждений, социальные выплаты, </a:t>
            </a:r>
            <a:r>
              <a:rPr lang="ru-RU" sz="1600" dirty="0" smtClean="0">
                <a:solidFill>
                  <a:srgbClr val="EBDDC3">
                    <a:lumMod val="25000"/>
                  </a:srgb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расходы на благоустройство </a:t>
            </a:r>
            <a:r>
              <a:rPr lang="ru-RU" sz="1600" dirty="0">
                <a:solidFill>
                  <a:srgbClr val="EBDDC3">
                    <a:lumMod val="25000"/>
                  </a:srgb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 др.)</a:t>
            </a:r>
          </a:p>
          <a:p>
            <a:pPr algn="ctr"/>
            <a:endParaRPr lang="ru-RU" sz="1200" dirty="0"/>
          </a:p>
        </p:txBody>
      </p:sp>
      <p:sp>
        <p:nvSpPr>
          <p:cNvPr id="7" name="Овал 6"/>
          <p:cNvSpPr/>
          <p:nvPr/>
        </p:nvSpPr>
        <p:spPr>
          <a:xfrm>
            <a:off x="539552" y="5426060"/>
            <a:ext cx="2592288" cy="1152128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Профицит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бюджета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51520" y="4849996"/>
            <a:ext cx="2088232" cy="72008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75F55">
                    <a:lumMod val="75000"/>
                  </a:srgb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Превышение доходов бюджета над его расходами</a:t>
            </a:r>
            <a:endParaRPr lang="ru-RU" sz="1400" dirty="0">
              <a:solidFill>
                <a:srgbClr val="775F55">
                  <a:lumMod val="75000"/>
                </a:srgb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Стрелка вниз 8"/>
          <p:cNvSpPr/>
          <p:nvPr/>
        </p:nvSpPr>
        <p:spPr>
          <a:xfrm rot="2533253">
            <a:off x="2783099" y="4656444"/>
            <a:ext cx="535331" cy="883245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DD8047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796136" y="5498068"/>
            <a:ext cx="2411760" cy="1152128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Дефицит бюджета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876256" y="4849996"/>
            <a:ext cx="2088232" cy="7549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75F55">
                    <a:lumMod val="75000"/>
                  </a:srgb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Превышение расходов бюджета над его доходами</a:t>
            </a:r>
            <a:endParaRPr lang="ru-RU" sz="1400" dirty="0">
              <a:solidFill>
                <a:srgbClr val="775F55">
                  <a:lumMod val="75000"/>
                </a:srgb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987484">
            <a:off x="5746466" y="4684700"/>
            <a:ext cx="504056" cy="893332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DD8047"/>
                </a:solidFill>
              </a:ln>
              <a:solidFill>
                <a:prstClr val="white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214290"/>
            <a:ext cx="6883400" cy="100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171634" y="1844703"/>
            <a:ext cx="5817566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 и бюджеты государственных внебюджетных фондов Российской Федерации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53683" y="3429000"/>
            <a:ext cx="5817566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субъектов Российской Федерации и бюджеты территориальных государственных внебюджетных фондов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75893" y="4725144"/>
            <a:ext cx="5817566" cy="121869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муниципальных районов, бюджеты городских округов, бюджеты внутригородских муниципальных образований городов федерального значения Москвы, Санкт-Петербурга и Севастополя, бюджеты городских и сельских поселений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128" y="1829733"/>
            <a:ext cx="24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494" y="3429000"/>
            <a:ext cx="2464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346" y="5029443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9512" y="1617887"/>
            <a:ext cx="0" cy="4536625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3" idx="1"/>
          </p:cNvCxnSpPr>
          <p:nvPr/>
        </p:nvCxnSpPr>
        <p:spPr>
          <a:xfrm>
            <a:off x="179512" y="2301903"/>
            <a:ext cx="2992122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" idx="1"/>
          </p:cNvCxnSpPr>
          <p:nvPr/>
        </p:nvCxnSpPr>
        <p:spPr>
          <a:xfrm>
            <a:off x="179512" y="3886200"/>
            <a:ext cx="2974171" cy="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57302" y="5475218"/>
            <a:ext cx="2996381" cy="0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123728" y="116632"/>
            <a:ext cx="613092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Бюджетная система РФ</a:t>
            </a:r>
            <a:endParaRPr kumimoji="0" lang="ru-RU" sz="1800" b="1" i="0" u="none" strike="noStrike" kern="1200" cap="none" spc="0" normalizeH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6136147"/>
            <a:ext cx="7848872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Все звенья соответствующих бюджетных систем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самостоятельны.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Каждое публично - правовое образование имеет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свой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бюджет.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/>
      <p:bldP spid="9" grpId="0"/>
      <p:bldP spid="11" grpId="0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031866" y="231021"/>
            <a:ext cx="692948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 в сельском поселении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1040947"/>
            <a:ext cx="81198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– </a:t>
            </a:r>
            <a:r>
              <a:rPr lang="ru-RU" alt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бюджета, его рассмотрение, утверждение, исполнение, составление отчета об исполнении и его утверждение</a:t>
            </a:r>
            <a:endParaRPr lang="ru-RU" alt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204999" y="1711630"/>
            <a:ext cx="2582734" cy="1001981"/>
          </a:xfrm>
          <a:custGeom>
            <a:avLst/>
            <a:gdLst>
              <a:gd name="connsiteX0" fmla="*/ 0 w 2582734"/>
              <a:gd name="connsiteY0" fmla="*/ 500991 h 1001981"/>
              <a:gd name="connsiteX1" fmla="*/ 1291367 w 2582734"/>
              <a:gd name="connsiteY1" fmla="*/ 0 h 1001981"/>
              <a:gd name="connsiteX2" fmla="*/ 2582734 w 2582734"/>
              <a:gd name="connsiteY2" fmla="*/ 500991 h 1001981"/>
              <a:gd name="connsiteX3" fmla="*/ 1291367 w 2582734"/>
              <a:gd name="connsiteY3" fmla="*/ 1001982 h 1001981"/>
              <a:gd name="connsiteX4" fmla="*/ 0 w 2582734"/>
              <a:gd name="connsiteY4" fmla="*/ 500991 h 100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2734" h="1001981">
                <a:moveTo>
                  <a:pt x="0" y="500991"/>
                </a:moveTo>
                <a:cubicBezTo>
                  <a:pt x="0" y="224301"/>
                  <a:pt x="578165" y="0"/>
                  <a:pt x="1291367" y="0"/>
                </a:cubicBezTo>
                <a:cubicBezTo>
                  <a:pt x="2004569" y="0"/>
                  <a:pt x="2582734" y="224301"/>
                  <a:pt x="2582734" y="500991"/>
                </a:cubicBezTo>
                <a:cubicBezTo>
                  <a:pt x="2582734" y="777681"/>
                  <a:pt x="2004569" y="1001982"/>
                  <a:pt x="1291367" y="1001982"/>
                </a:cubicBezTo>
                <a:cubicBezTo>
                  <a:pt x="578165" y="1001982"/>
                  <a:pt x="0" y="777681"/>
                  <a:pt x="0" y="50099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98553" tIns="167057" rIns="398553" bIns="16705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</a:t>
            </a:r>
            <a:r>
              <a:rPr lang="ru-RU" sz="1600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 бюджета на очередной год и плановый период</a:t>
            </a:r>
            <a:endParaRPr lang="ru-RU" sz="160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10621150">
            <a:off x="1353487" y="2883415"/>
            <a:ext cx="379571" cy="388098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z="-182000"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5" name="Полилиния 4"/>
          <p:cNvSpPr/>
          <p:nvPr/>
        </p:nvSpPr>
        <p:spPr>
          <a:xfrm>
            <a:off x="205000" y="3368043"/>
            <a:ext cx="2554657" cy="988283"/>
          </a:xfrm>
          <a:custGeom>
            <a:avLst/>
            <a:gdLst>
              <a:gd name="connsiteX0" fmla="*/ 0 w 2554657"/>
              <a:gd name="connsiteY0" fmla="*/ 494142 h 988283"/>
              <a:gd name="connsiteX1" fmla="*/ 1277329 w 2554657"/>
              <a:gd name="connsiteY1" fmla="*/ 0 h 988283"/>
              <a:gd name="connsiteX2" fmla="*/ 2554658 w 2554657"/>
              <a:gd name="connsiteY2" fmla="*/ 494142 h 988283"/>
              <a:gd name="connsiteX3" fmla="*/ 1277329 w 2554657"/>
              <a:gd name="connsiteY3" fmla="*/ 988284 h 988283"/>
              <a:gd name="connsiteX4" fmla="*/ 0 w 2554657"/>
              <a:gd name="connsiteY4" fmla="*/ 494142 h 98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657" h="988283">
                <a:moveTo>
                  <a:pt x="0" y="494142"/>
                </a:moveTo>
                <a:cubicBezTo>
                  <a:pt x="0" y="221235"/>
                  <a:pt x="571880" y="0"/>
                  <a:pt x="1277329" y="0"/>
                </a:cubicBezTo>
                <a:cubicBezTo>
                  <a:pt x="1982778" y="0"/>
                  <a:pt x="2554658" y="221235"/>
                  <a:pt x="2554658" y="494142"/>
                </a:cubicBezTo>
                <a:cubicBezTo>
                  <a:pt x="2554658" y="767049"/>
                  <a:pt x="1982778" y="988284"/>
                  <a:pt x="1277329" y="988284"/>
                </a:cubicBezTo>
                <a:cubicBezTo>
                  <a:pt x="571880" y="988284"/>
                  <a:pt x="0" y="767049"/>
                  <a:pt x="0" y="49414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94441" tIns="165051" rIns="394441" bIns="165051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</a:t>
            </a:r>
            <a:r>
              <a:rPr lang="ru-RU" sz="1600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 на очередной год и плановый период</a:t>
            </a:r>
            <a:endParaRPr lang="ru-RU" sz="160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0577112">
            <a:off x="1328471" y="4555868"/>
            <a:ext cx="379571" cy="287227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z="-182000"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1" name="Полилиния 10"/>
          <p:cNvSpPr/>
          <p:nvPr/>
        </p:nvSpPr>
        <p:spPr>
          <a:xfrm>
            <a:off x="142651" y="5137685"/>
            <a:ext cx="2534902" cy="1071093"/>
          </a:xfrm>
          <a:custGeom>
            <a:avLst/>
            <a:gdLst>
              <a:gd name="connsiteX0" fmla="*/ 0 w 2534902"/>
              <a:gd name="connsiteY0" fmla="*/ 535547 h 1071093"/>
              <a:gd name="connsiteX1" fmla="*/ 1267451 w 2534902"/>
              <a:gd name="connsiteY1" fmla="*/ 0 h 1071093"/>
              <a:gd name="connsiteX2" fmla="*/ 2534902 w 2534902"/>
              <a:gd name="connsiteY2" fmla="*/ 535547 h 1071093"/>
              <a:gd name="connsiteX3" fmla="*/ 1267451 w 2534902"/>
              <a:gd name="connsiteY3" fmla="*/ 1071094 h 1071093"/>
              <a:gd name="connsiteX4" fmla="*/ 0 w 2534902"/>
              <a:gd name="connsiteY4" fmla="*/ 535547 h 107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4902" h="1071093">
                <a:moveTo>
                  <a:pt x="0" y="535547"/>
                </a:moveTo>
                <a:cubicBezTo>
                  <a:pt x="0" y="239773"/>
                  <a:pt x="567457" y="0"/>
                  <a:pt x="1267451" y="0"/>
                </a:cubicBezTo>
                <a:cubicBezTo>
                  <a:pt x="1967445" y="0"/>
                  <a:pt x="2534902" y="239773"/>
                  <a:pt x="2534902" y="535547"/>
                </a:cubicBezTo>
                <a:cubicBezTo>
                  <a:pt x="2534902" y="831321"/>
                  <a:pt x="1967445" y="1071094"/>
                  <a:pt x="1267451" y="1071094"/>
                </a:cubicBezTo>
                <a:cubicBezTo>
                  <a:pt x="567457" y="1071094"/>
                  <a:pt x="0" y="831321"/>
                  <a:pt x="0" y="535547"/>
                </a:cubicBezTo>
                <a:close/>
              </a:path>
            </a:pathLst>
          </a:cu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89008" tIns="174638" rIns="389008" bIns="1746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слушания</a:t>
            </a:r>
            <a:r>
              <a:rPr lang="ru-RU" sz="1400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проекту бюджета на очередной год и плановый период</a:t>
            </a:r>
            <a:endParaRPr lang="ru-RU" sz="140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6171211" flipV="1">
            <a:off x="3012697" y="5570308"/>
            <a:ext cx="379571" cy="490506"/>
          </a:xfrm>
          <a:prstGeom prst="triangle">
            <a:avLst/>
          </a:prstGeom>
          <a:solidFill>
            <a:srgbClr val="FFFF99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3311292"/>
              <a:satOff val="13270"/>
              <a:lumOff val="2876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олилиния 12"/>
          <p:cNvSpPr/>
          <p:nvPr/>
        </p:nvSpPr>
        <p:spPr>
          <a:xfrm>
            <a:off x="3641299" y="5417570"/>
            <a:ext cx="2747351" cy="1048603"/>
          </a:xfrm>
          <a:custGeom>
            <a:avLst/>
            <a:gdLst>
              <a:gd name="connsiteX0" fmla="*/ 0 w 2747351"/>
              <a:gd name="connsiteY0" fmla="*/ 524302 h 1048603"/>
              <a:gd name="connsiteX1" fmla="*/ 1373676 w 2747351"/>
              <a:gd name="connsiteY1" fmla="*/ 0 h 1048603"/>
              <a:gd name="connsiteX2" fmla="*/ 2747352 w 2747351"/>
              <a:gd name="connsiteY2" fmla="*/ 524302 h 1048603"/>
              <a:gd name="connsiteX3" fmla="*/ 1373676 w 2747351"/>
              <a:gd name="connsiteY3" fmla="*/ 1048604 h 1048603"/>
              <a:gd name="connsiteX4" fmla="*/ 0 w 2747351"/>
              <a:gd name="connsiteY4" fmla="*/ 524302 h 104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7351" h="1048603">
                <a:moveTo>
                  <a:pt x="0" y="524302"/>
                </a:moveTo>
                <a:cubicBezTo>
                  <a:pt x="0" y="234738"/>
                  <a:pt x="615016" y="0"/>
                  <a:pt x="1373676" y="0"/>
                </a:cubicBezTo>
                <a:cubicBezTo>
                  <a:pt x="2132336" y="0"/>
                  <a:pt x="2747352" y="234738"/>
                  <a:pt x="2747352" y="524302"/>
                </a:cubicBezTo>
                <a:cubicBezTo>
                  <a:pt x="2747352" y="813866"/>
                  <a:pt x="2132336" y="1048604"/>
                  <a:pt x="1373676" y="1048604"/>
                </a:cubicBezTo>
                <a:cubicBezTo>
                  <a:pt x="615016" y="1048604"/>
                  <a:pt x="0" y="813866"/>
                  <a:pt x="0" y="524302"/>
                </a:cubicBezTo>
                <a:close/>
              </a:path>
            </a:pathLst>
          </a:custGeom>
          <a:solidFill>
            <a:srgbClr val="6FFD7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422660" tIns="173884" rIns="422660" bIns="173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</a:t>
            </a:r>
            <a:r>
              <a:rPr lang="ru-RU" sz="1600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 бюджета на очередной год и плановый период </a:t>
            </a:r>
            <a:endParaRPr lang="ru-RU" sz="160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 rot="59918">
            <a:off x="4615595" y="4898314"/>
            <a:ext cx="379571" cy="346863"/>
          </a:xfrm>
          <a:prstGeom prst="triangle">
            <a:avLst/>
          </a:prstGeom>
          <a:solidFill>
            <a:srgbClr val="6FFD7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z="-182000"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5" name="Полилиния 14"/>
          <p:cNvSpPr/>
          <p:nvPr/>
        </p:nvSpPr>
        <p:spPr>
          <a:xfrm>
            <a:off x="3499764" y="3648325"/>
            <a:ext cx="2441828" cy="934878"/>
          </a:xfrm>
          <a:custGeom>
            <a:avLst/>
            <a:gdLst>
              <a:gd name="connsiteX0" fmla="*/ 0 w 2441828"/>
              <a:gd name="connsiteY0" fmla="*/ 467439 h 934878"/>
              <a:gd name="connsiteX1" fmla="*/ 1220914 w 2441828"/>
              <a:gd name="connsiteY1" fmla="*/ 0 h 934878"/>
              <a:gd name="connsiteX2" fmla="*/ 2441828 w 2441828"/>
              <a:gd name="connsiteY2" fmla="*/ 467439 h 934878"/>
              <a:gd name="connsiteX3" fmla="*/ 1220914 w 2441828"/>
              <a:gd name="connsiteY3" fmla="*/ 934878 h 934878"/>
              <a:gd name="connsiteX4" fmla="*/ 0 w 2441828"/>
              <a:gd name="connsiteY4" fmla="*/ 467439 h 93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1828" h="934878">
                <a:moveTo>
                  <a:pt x="0" y="467439"/>
                </a:moveTo>
                <a:cubicBezTo>
                  <a:pt x="0" y="209280"/>
                  <a:pt x="546622" y="0"/>
                  <a:pt x="1220914" y="0"/>
                </a:cubicBezTo>
                <a:cubicBezTo>
                  <a:pt x="1895206" y="0"/>
                  <a:pt x="2441828" y="209280"/>
                  <a:pt x="2441828" y="467439"/>
                </a:cubicBezTo>
                <a:cubicBezTo>
                  <a:pt x="2441828" y="725598"/>
                  <a:pt x="1895206" y="934878"/>
                  <a:pt x="1220914" y="934878"/>
                </a:cubicBezTo>
                <a:cubicBezTo>
                  <a:pt x="546622" y="934878"/>
                  <a:pt x="0" y="725598"/>
                  <a:pt x="0" y="467439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77917" tIns="157230" rIns="377917" bIns="15723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1600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текущем году</a:t>
            </a:r>
            <a:endParaRPr lang="ru-RU" sz="160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21528208">
            <a:off x="4500009" y="3176649"/>
            <a:ext cx="407025" cy="329881"/>
          </a:xfrm>
          <a:prstGeom prst="triangle">
            <a:avLst/>
          </a:prstGeom>
          <a:solidFill>
            <a:srgbClr val="CC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z="-182000"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7" name="Полилиния 16"/>
          <p:cNvSpPr/>
          <p:nvPr/>
        </p:nvSpPr>
        <p:spPr>
          <a:xfrm>
            <a:off x="3128231" y="1643050"/>
            <a:ext cx="2673222" cy="1571636"/>
          </a:xfrm>
          <a:custGeom>
            <a:avLst/>
            <a:gdLst>
              <a:gd name="connsiteX0" fmla="*/ 0 w 2673222"/>
              <a:gd name="connsiteY0" fmla="*/ 593907 h 1187813"/>
              <a:gd name="connsiteX1" fmla="*/ 1336611 w 2673222"/>
              <a:gd name="connsiteY1" fmla="*/ 0 h 1187813"/>
              <a:gd name="connsiteX2" fmla="*/ 2673222 w 2673222"/>
              <a:gd name="connsiteY2" fmla="*/ 593907 h 1187813"/>
              <a:gd name="connsiteX3" fmla="*/ 1336611 w 2673222"/>
              <a:gd name="connsiteY3" fmla="*/ 1187814 h 1187813"/>
              <a:gd name="connsiteX4" fmla="*/ 0 w 2673222"/>
              <a:gd name="connsiteY4" fmla="*/ 593907 h 118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3222" h="1187813">
                <a:moveTo>
                  <a:pt x="0" y="593907"/>
                </a:moveTo>
                <a:cubicBezTo>
                  <a:pt x="0" y="265901"/>
                  <a:pt x="598421" y="0"/>
                  <a:pt x="1336611" y="0"/>
                </a:cubicBezTo>
                <a:cubicBezTo>
                  <a:pt x="2074801" y="0"/>
                  <a:pt x="2673222" y="265901"/>
                  <a:pt x="2673222" y="593907"/>
                </a:cubicBezTo>
                <a:cubicBezTo>
                  <a:pt x="2673222" y="921913"/>
                  <a:pt x="2074801" y="1187814"/>
                  <a:pt x="1336611" y="1187814"/>
                </a:cubicBezTo>
                <a:cubicBezTo>
                  <a:pt x="598421" y="1187814"/>
                  <a:pt x="0" y="921913"/>
                  <a:pt x="0" y="59390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411804" tIns="194271" rIns="411804" bIns="194271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отчета </a:t>
            </a:r>
            <a:r>
              <a:rPr lang="ru-RU" sz="1600" b="0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</a:t>
            </a:r>
            <a:r>
              <a:rPr lang="ru-RU" sz="1600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бюджета, включая внешнюю проверку</a:t>
            </a:r>
            <a:endParaRPr lang="ru-RU" sz="160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960121">
            <a:off x="7454784" y="3871823"/>
            <a:ext cx="379571" cy="346863"/>
          </a:xfrm>
          <a:prstGeom prst="triangle">
            <a:avLst/>
          </a:prstGeom>
          <a:solidFill>
            <a:srgbClr val="FFD54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z="-182000"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9" name="Полилиния 18"/>
          <p:cNvSpPr/>
          <p:nvPr/>
        </p:nvSpPr>
        <p:spPr>
          <a:xfrm>
            <a:off x="6420385" y="2420891"/>
            <a:ext cx="2580770" cy="1124896"/>
          </a:xfrm>
          <a:custGeom>
            <a:avLst/>
            <a:gdLst>
              <a:gd name="connsiteX0" fmla="*/ 0 w 2580770"/>
              <a:gd name="connsiteY0" fmla="*/ 562448 h 1124896"/>
              <a:gd name="connsiteX1" fmla="*/ 1290385 w 2580770"/>
              <a:gd name="connsiteY1" fmla="*/ 0 h 1124896"/>
              <a:gd name="connsiteX2" fmla="*/ 2580770 w 2580770"/>
              <a:gd name="connsiteY2" fmla="*/ 562448 h 1124896"/>
              <a:gd name="connsiteX3" fmla="*/ 1290385 w 2580770"/>
              <a:gd name="connsiteY3" fmla="*/ 1124896 h 1124896"/>
              <a:gd name="connsiteX4" fmla="*/ 0 w 2580770"/>
              <a:gd name="connsiteY4" fmla="*/ 562448 h 112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0770" h="1124896">
                <a:moveTo>
                  <a:pt x="0" y="562448"/>
                </a:moveTo>
                <a:cubicBezTo>
                  <a:pt x="0" y="251817"/>
                  <a:pt x="577725" y="0"/>
                  <a:pt x="1290385" y="0"/>
                </a:cubicBezTo>
                <a:cubicBezTo>
                  <a:pt x="2003045" y="0"/>
                  <a:pt x="2580770" y="251817"/>
                  <a:pt x="2580770" y="562448"/>
                </a:cubicBezTo>
                <a:cubicBezTo>
                  <a:pt x="2580770" y="873079"/>
                  <a:pt x="2003045" y="1124896"/>
                  <a:pt x="1290385" y="1124896"/>
                </a:cubicBezTo>
                <a:cubicBezTo>
                  <a:pt x="577725" y="1124896"/>
                  <a:pt x="0" y="873079"/>
                  <a:pt x="0" y="562448"/>
                </a:cubicBezTo>
                <a:close/>
              </a:path>
            </a:pathLst>
          </a:custGeom>
          <a:solidFill>
            <a:srgbClr val="FFD54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95725" tIns="182517" rIns="395725" bIns="18251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слушания </a:t>
            </a:r>
            <a:r>
              <a:rPr lang="ru-RU" sz="1400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отчету исполнения бюджета</a:t>
            </a:r>
            <a:endParaRPr lang="ru-RU" sz="140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7876868">
            <a:off x="5974805" y="2341964"/>
            <a:ext cx="379571" cy="455723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Полилиния 20"/>
          <p:cNvSpPr/>
          <p:nvPr/>
        </p:nvSpPr>
        <p:spPr>
          <a:xfrm>
            <a:off x="6275721" y="4397016"/>
            <a:ext cx="2527728" cy="1164340"/>
          </a:xfrm>
          <a:custGeom>
            <a:avLst/>
            <a:gdLst>
              <a:gd name="connsiteX0" fmla="*/ 0 w 2527728"/>
              <a:gd name="connsiteY0" fmla="*/ 582170 h 1164340"/>
              <a:gd name="connsiteX1" fmla="*/ 1263864 w 2527728"/>
              <a:gd name="connsiteY1" fmla="*/ 0 h 1164340"/>
              <a:gd name="connsiteX2" fmla="*/ 2527728 w 2527728"/>
              <a:gd name="connsiteY2" fmla="*/ 582170 h 1164340"/>
              <a:gd name="connsiteX3" fmla="*/ 1263864 w 2527728"/>
              <a:gd name="connsiteY3" fmla="*/ 1164340 h 1164340"/>
              <a:gd name="connsiteX4" fmla="*/ 0 w 2527728"/>
              <a:gd name="connsiteY4" fmla="*/ 582170 h 116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7728" h="1164340">
                <a:moveTo>
                  <a:pt x="0" y="582170"/>
                </a:moveTo>
                <a:cubicBezTo>
                  <a:pt x="0" y="260646"/>
                  <a:pt x="565851" y="0"/>
                  <a:pt x="1263864" y="0"/>
                </a:cubicBezTo>
                <a:cubicBezTo>
                  <a:pt x="1961877" y="0"/>
                  <a:pt x="2527728" y="260646"/>
                  <a:pt x="2527728" y="582170"/>
                </a:cubicBezTo>
                <a:cubicBezTo>
                  <a:pt x="2527728" y="903694"/>
                  <a:pt x="1961877" y="1164340"/>
                  <a:pt x="1263864" y="1164340"/>
                </a:cubicBezTo>
                <a:cubicBezTo>
                  <a:pt x="565851" y="1164340"/>
                  <a:pt x="0" y="903694"/>
                  <a:pt x="0" y="582170"/>
                </a:cubicBezTo>
                <a:close/>
              </a:path>
            </a:pathLst>
          </a:custGeom>
          <a:solidFill>
            <a:srgbClr val="FFC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90497" tIns="190834" rIns="390497" bIns="19083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отчета </a:t>
            </a:r>
            <a:r>
              <a:rPr lang="ru-RU" sz="1400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</a:t>
            </a:r>
            <a:endParaRPr lang="ru-RU" sz="140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9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8500"/>
                            </p:stCondLst>
                            <p:childTnLst>
                              <p:par>
                                <p:cTn id="1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3" grpId="0" animBg="1"/>
      <p:bldP spid="3" grpId="1" animBg="1"/>
      <p:bldP spid="5" grpId="0" animBg="1"/>
      <p:bldP spid="5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404664"/>
            <a:ext cx="7632700" cy="6120679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Жители Савинского сельского поселения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принимают участие в обсуждении проекта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образования в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ходе публичных слушаний по проекту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бюджета сельского поселения.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Публичные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слушания проводятся посредством размещения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проекта бюджета Савинского сельского поселения на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официальном сайте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Савинского сельского поселения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 сети «Интернет», 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бюллетене «Официальный вестник Савинского сельского поселения»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рассмотрения поступивших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предложений.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6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 rot="5400000">
            <a:off x="6048375" y="3875088"/>
            <a:ext cx="3095625" cy="2873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 fontScale="90000"/>
          </a:bodyPr>
          <a:lstStyle/>
          <a:p>
            <a:pPr lvl="0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3" name="Овал 1"/>
          <p:cNvSpPr/>
          <p:nvPr/>
        </p:nvSpPr>
        <p:spPr>
          <a:xfrm>
            <a:off x="179515" y="2601275"/>
            <a:ext cx="2880323" cy="288032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1">
            <a:solidFill>
              <a:srgbClr val="FFFFFF"/>
            </a:solidFill>
            <a:prstDash val="solid"/>
          </a:ln>
          <a:effectLst>
            <a:outerShdw dist="38103" dir="10800000" algn="tl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27000" h="50800"/>
          </a:sp3d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 dirty="0" smtClean="0">
                <a:solidFill>
                  <a:schemeClr val="bg2">
                    <a:lumMod val="25000"/>
                  </a:schemeClr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400" b="0" i="0" u="none" strike="noStrike" kern="1200" cap="none" spc="0" baseline="0" dirty="0">
                <a:solidFill>
                  <a:schemeClr val="bg2">
                    <a:lumMod val="25000"/>
                  </a:schemeClr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бюджетных расходов</a:t>
            </a:r>
          </a:p>
        </p:txBody>
      </p:sp>
      <p:sp>
        <p:nvSpPr>
          <p:cNvPr id="4" name="Полилиния 7"/>
          <p:cNvSpPr/>
          <p:nvPr/>
        </p:nvSpPr>
        <p:spPr>
          <a:xfrm>
            <a:off x="4248232" y="1515327"/>
            <a:ext cx="4019135" cy="11521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315746"/>
              <a:gd name="f7" fmla="val 722621"/>
              <a:gd name="f8" fmla="val 120439"/>
              <a:gd name="f9" fmla="val 53922"/>
              <a:gd name="f10" fmla="val 7195307"/>
              <a:gd name="f11" fmla="val 7261824"/>
              <a:gd name="f12" fmla="val 602182"/>
              <a:gd name="f13" fmla="val 668699"/>
              <a:gd name="f14" fmla="+- 0 0 -90"/>
              <a:gd name="f15" fmla="*/ f3 1 7315746"/>
              <a:gd name="f16" fmla="*/ f4 1 722621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7315746"/>
              <a:gd name="f25" fmla="*/ f21 1 722621"/>
              <a:gd name="f26" fmla="*/ 0 f22 1"/>
              <a:gd name="f27" fmla="*/ 120439 f21 1"/>
              <a:gd name="f28" fmla="*/ 120439 f22 1"/>
              <a:gd name="f29" fmla="*/ 0 f21 1"/>
              <a:gd name="f30" fmla="*/ 7195307 f22 1"/>
              <a:gd name="f31" fmla="*/ 7315746 f22 1"/>
              <a:gd name="f32" fmla="*/ 602182 f21 1"/>
              <a:gd name="f33" fmla="*/ 722621 f21 1"/>
              <a:gd name="f34" fmla="+- f23 0 f1"/>
              <a:gd name="f35" fmla="*/ f26 1 7315746"/>
              <a:gd name="f36" fmla="*/ f27 1 722621"/>
              <a:gd name="f37" fmla="*/ f28 1 7315746"/>
              <a:gd name="f38" fmla="*/ f29 1 722621"/>
              <a:gd name="f39" fmla="*/ f30 1 7315746"/>
              <a:gd name="f40" fmla="*/ f31 1 7315746"/>
              <a:gd name="f41" fmla="*/ f32 1 722621"/>
              <a:gd name="f42" fmla="*/ f33 1 722621"/>
              <a:gd name="f43" fmla="*/ f17 1 f24"/>
              <a:gd name="f44" fmla="*/ f18 1 f24"/>
              <a:gd name="f45" fmla="*/ f17 1 f25"/>
              <a:gd name="f46" fmla="*/ f19 1 f25"/>
              <a:gd name="f47" fmla="*/ f35 1 f24"/>
              <a:gd name="f48" fmla="*/ f36 1 f25"/>
              <a:gd name="f49" fmla="*/ f37 1 f24"/>
              <a:gd name="f50" fmla="*/ f38 1 f25"/>
              <a:gd name="f51" fmla="*/ f39 1 f24"/>
              <a:gd name="f52" fmla="*/ f40 1 f24"/>
              <a:gd name="f53" fmla="*/ f41 1 f25"/>
              <a:gd name="f54" fmla="*/ f42 1 f25"/>
              <a:gd name="f55" fmla="*/ f43 f15 1"/>
              <a:gd name="f56" fmla="*/ f44 f15 1"/>
              <a:gd name="f57" fmla="*/ f46 f16 1"/>
              <a:gd name="f58" fmla="*/ f45 f16 1"/>
              <a:gd name="f59" fmla="*/ f47 f15 1"/>
              <a:gd name="f60" fmla="*/ f48 f16 1"/>
              <a:gd name="f61" fmla="*/ f49 f15 1"/>
              <a:gd name="f62" fmla="*/ f50 f16 1"/>
              <a:gd name="f63" fmla="*/ f51 f15 1"/>
              <a:gd name="f64" fmla="*/ f52 f15 1"/>
              <a:gd name="f65" fmla="*/ f53 f16 1"/>
              <a:gd name="f66" fmla="*/ f54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59" y="f60"/>
              </a:cxn>
              <a:cxn ang="f34">
                <a:pos x="f61" y="f62"/>
              </a:cxn>
              <a:cxn ang="f34">
                <a:pos x="f63" y="f62"/>
              </a:cxn>
              <a:cxn ang="f34">
                <a:pos x="f64" y="f60"/>
              </a:cxn>
              <a:cxn ang="f34">
                <a:pos x="f64" y="f65"/>
              </a:cxn>
              <a:cxn ang="f34">
                <a:pos x="f63" y="f66"/>
              </a:cxn>
              <a:cxn ang="f34">
                <a:pos x="f61" y="f66"/>
              </a:cxn>
              <a:cxn ang="f34">
                <a:pos x="f59" y="f65"/>
              </a:cxn>
              <a:cxn ang="f34">
                <a:pos x="f59" y="f60"/>
              </a:cxn>
            </a:cxnLst>
            <a:rect l="f55" t="f58" r="f56" b="f57"/>
            <a:pathLst>
              <a:path w="7315746" h="722621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46">
            <a:solidFill>
              <a:srgbClr val="FFFFFF"/>
            </a:solidFill>
            <a:prstDash val="solid"/>
          </a:ln>
          <a:scene3d>
            <a:camera prst="orthographicFront"/>
            <a:lightRig rig="threePt" dir="t"/>
          </a:scene3d>
          <a:sp3d>
            <a:bevelT w="127000" h="38100"/>
          </a:sp3d>
        </p:spPr>
        <p:txBody>
          <a:bodyPr vert="horz" wrap="square" lIns="103857" tIns="103857" rIns="103857" bIns="103857" anchor="ctr" anchorCtr="1" compatLnSpc="1"/>
          <a:lstStyle/>
          <a:p>
            <a:pPr lvl="0" algn="ctr" defTabSz="800100">
              <a:lnSpc>
                <a:spcPct val="90000"/>
              </a:lnSpc>
              <a:spcAft>
                <a:spcPts val="5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бюджетной устойчивости, экономической стабильности</a:t>
            </a:r>
            <a:endParaRPr lang="ru-RU" sz="1400" b="0" i="0" u="none" strike="noStrike" kern="1200" cap="none" spc="0" baseline="0" dirty="0">
              <a:solidFill>
                <a:schemeClr val="bg2">
                  <a:lumMod val="25000"/>
                </a:schemeClr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лилиния 8"/>
          <p:cNvSpPr/>
          <p:nvPr/>
        </p:nvSpPr>
        <p:spPr>
          <a:xfrm>
            <a:off x="4248232" y="2780990"/>
            <a:ext cx="4017600" cy="115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315746"/>
              <a:gd name="f7" fmla="val 722621"/>
              <a:gd name="f8" fmla="val 120439"/>
              <a:gd name="f9" fmla="val 53922"/>
              <a:gd name="f10" fmla="val 7195307"/>
              <a:gd name="f11" fmla="val 7261824"/>
              <a:gd name="f12" fmla="val 602182"/>
              <a:gd name="f13" fmla="val 668699"/>
              <a:gd name="f14" fmla="+- 0 0 -90"/>
              <a:gd name="f15" fmla="*/ f3 1 7315746"/>
              <a:gd name="f16" fmla="*/ f4 1 722621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7315746"/>
              <a:gd name="f25" fmla="*/ f21 1 722621"/>
              <a:gd name="f26" fmla="*/ 0 f22 1"/>
              <a:gd name="f27" fmla="*/ 120439 f21 1"/>
              <a:gd name="f28" fmla="*/ 120439 f22 1"/>
              <a:gd name="f29" fmla="*/ 0 f21 1"/>
              <a:gd name="f30" fmla="*/ 7195307 f22 1"/>
              <a:gd name="f31" fmla="*/ 7315746 f22 1"/>
              <a:gd name="f32" fmla="*/ 602182 f21 1"/>
              <a:gd name="f33" fmla="*/ 722621 f21 1"/>
              <a:gd name="f34" fmla="+- f23 0 f1"/>
              <a:gd name="f35" fmla="*/ f26 1 7315746"/>
              <a:gd name="f36" fmla="*/ f27 1 722621"/>
              <a:gd name="f37" fmla="*/ f28 1 7315746"/>
              <a:gd name="f38" fmla="*/ f29 1 722621"/>
              <a:gd name="f39" fmla="*/ f30 1 7315746"/>
              <a:gd name="f40" fmla="*/ f31 1 7315746"/>
              <a:gd name="f41" fmla="*/ f32 1 722621"/>
              <a:gd name="f42" fmla="*/ f33 1 722621"/>
              <a:gd name="f43" fmla="*/ f17 1 f24"/>
              <a:gd name="f44" fmla="*/ f18 1 f24"/>
              <a:gd name="f45" fmla="*/ f17 1 f25"/>
              <a:gd name="f46" fmla="*/ f19 1 f25"/>
              <a:gd name="f47" fmla="*/ f35 1 f24"/>
              <a:gd name="f48" fmla="*/ f36 1 f25"/>
              <a:gd name="f49" fmla="*/ f37 1 f24"/>
              <a:gd name="f50" fmla="*/ f38 1 f25"/>
              <a:gd name="f51" fmla="*/ f39 1 f24"/>
              <a:gd name="f52" fmla="*/ f40 1 f24"/>
              <a:gd name="f53" fmla="*/ f41 1 f25"/>
              <a:gd name="f54" fmla="*/ f42 1 f25"/>
              <a:gd name="f55" fmla="*/ f43 f15 1"/>
              <a:gd name="f56" fmla="*/ f44 f15 1"/>
              <a:gd name="f57" fmla="*/ f46 f16 1"/>
              <a:gd name="f58" fmla="*/ f45 f16 1"/>
              <a:gd name="f59" fmla="*/ f47 f15 1"/>
              <a:gd name="f60" fmla="*/ f48 f16 1"/>
              <a:gd name="f61" fmla="*/ f49 f15 1"/>
              <a:gd name="f62" fmla="*/ f50 f16 1"/>
              <a:gd name="f63" fmla="*/ f51 f15 1"/>
              <a:gd name="f64" fmla="*/ f52 f15 1"/>
              <a:gd name="f65" fmla="*/ f53 f16 1"/>
              <a:gd name="f66" fmla="*/ f54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59" y="f60"/>
              </a:cxn>
              <a:cxn ang="f34">
                <a:pos x="f61" y="f62"/>
              </a:cxn>
              <a:cxn ang="f34">
                <a:pos x="f63" y="f62"/>
              </a:cxn>
              <a:cxn ang="f34">
                <a:pos x="f64" y="f60"/>
              </a:cxn>
              <a:cxn ang="f34">
                <a:pos x="f64" y="f65"/>
              </a:cxn>
              <a:cxn ang="f34">
                <a:pos x="f63" y="f66"/>
              </a:cxn>
              <a:cxn ang="f34">
                <a:pos x="f61" y="f66"/>
              </a:cxn>
              <a:cxn ang="f34">
                <a:pos x="f59" y="f65"/>
              </a:cxn>
              <a:cxn ang="f34">
                <a:pos x="f59" y="f60"/>
              </a:cxn>
            </a:cxnLst>
            <a:rect l="f55" t="f58" r="f56" b="f57"/>
            <a:pathLst>
              <a:path w="7315746" h="722621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46">
            <a:solidFill>
              <a:srgbClr val="FFFFFF"/>
            </a:solidFill>
            <a:prstDash val="solid"/>
          </a:ln>
          <a:scene3d>
            <a:camera prst="orthographicFront"/>
            <a:lightRig rig="threePt" dir="t"/>
          </a:scene3d>
          <a:sp3d>
            <a:bevelT w="127000" h="38100"/>
          </a:sp3d>
        </p:spPr>
        <p:txBody>
          <a:bodyPr vert="horz" wrap="square" lIns="103857" tIns="103857" rIns="103857" bIns="103857" anchor="ctr" anchorCtr="1" compatLnSpc="1"/>
          <a:lstStyle/>
          <a:p>
            <a:pPr lvl="0" algn="ctr" eaLnBrk="0" fontAlgn="base" hangingPunct="0">
              <a:spcBef>
                <a:spcPts val="1800"/>
              </a:spcBef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Привлечению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дополнительных межбюджетных трансфертов из федерального и областного бюджетов</a:t>
            </a:r>
          </a:p>
        </p:txBody>
      </p:sp>
      <p:sp>
        <p:nvSpPr>
          <p:cNvPr id="6" name="Полилиния 9"/>
          <p:cNvSpPr/>
          <p:nvPr/>
        </p:nvSpPr>
        <p:spPr>
          <a:xfrm>
            <a:off x="4248232" y="4041437"/>
            <a:ext cx="4017600" cy="115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315746"/>
              <a:gd name="f7" fmla="val 722621"/>
              <a:gd name="f8" fmla="val 120439"/>
              <a:gd name="f9" fmla="val 53922"/>
              <a:gd name="f10" fmla="val 7195307"/>
              <a:gd name="f11" fmla="val 7261824"/>
              <a:gd name="f12" fmla="val 602182"/>
              <a:gd name="f13" fmla="val 668699"/>
              <a:gd name="f14" fmla="+- 0 0 -90"/>
              <a:gd name="f15" fmla="*/ f3 1 7315746"/>
              <a:gd name="f16" fmla="*/ f4 1 722621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7315746"/>
              <a:gd name="f25" fmla="*/ f21 1 722621"/>
              <a:gd name="f26" fmla="*/ 0 f22 1"/>
              <a:gd name="f27" fmla="*/ 120439 f21 1"/>
              <a:gd name="f28" fmla="*/ 120439 f22 1"/>
              <a:gd name="f29" fmla="*/ 0 f21 1"/>
              <a:gd name="f30" fmla="*/ 7195307 f22 1"/>
              <a:gd name="f31" fmla="*/ 7315746 f22 1"/>
              <a:gd name="f32" fmla="*/ 602182 f21 1"/>
              <a:gd name="f33" fmla="*/ 722621 f21 1"/>
              <a:gd name="f34" fmla="+- f23 0 f1"/>
              <a:gd name="f35" fmla="*/ f26 1 7315746"/>
              <a:gd name="f36" fmla="*/ f27 1 722621"/>
              <a:gd name="f37" fmla="*/ f28 1 7315746"/>
              <a:gd name="f38" fmla="*/ f29 1 722621"/>
              <a:gd name="f39" fmla="*/ f30 1 7315746"/>
              <a:gd name="f40" fmla="*/ f31 1 7315746"/>
              <a:gd name="f41" fmla="*/ f32 1 722621"/>
              <a:gd name="f42" fmla="*/ f33 1 722621"/>
              <a:gd name="f43" fmla="*/ f17 1 f24"/>
              <a:gd name="f44" fmla="*/ f18 1 f24"/>
              <a:gd name="f45" fmla="*/ f17 1 f25"/>
              <a:gd name="f46" fmla="*/ f19 1 f25"/>
              <a:gd name="f47" fmla="*/ f35 1 f24"/>
              <a:gd name="f48" fmla="*/ f36 1 f25"/>
              <a:gd name="f49" fmla="*/ f37 1 f24"/>
              <a:gd name="f50" fmla="*/ f38 1 f25"/>
              <a:gd name="f51" fmla="*/ f39 1 f24"/>
              <a:gd name="f52" fmla="*/ f40 1 f24"/>
              <a:gd name="f53" fmla="*/ f41 1 f25"/>
              <a:gd name="f54" fmla="*/ f42 1 f25"/>
              <a:gd name="f55" fmla="*/ f43 f15 1"/>
              <a:gd name="f56" fmla="*/ f44 f15 1"/>
              <a:gd name="f57" fmla="*/ f46 f16 1"/>
              <a:gd name="f58" fmla="*/ f45 f16 1"/>
              <a:gd name="f59" fmla="*/ f47 f15 1"/>
              <a:gd name="f60" fmla="*/ f48 f16 1"/>
              <a:gd name="f61" fmla="*/ f49 f15 1"/>
              <a:gd name="f62" fmla="*/ f50 f16 1"/>
              <a:gd name="f63" fmla="*/ f51 f15 1"/>
              <a:gd name="f64" fmla="*/ f52 f15 1"/>
              <a:gd name="f65" fmla="*/ f53 f16 1"/>
              <a:gd name="f66" fmla="*/ f54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59" y="f60"/>
              </a:cxn>
              <a:cxn ang="f34">
                <a:pos x="f61" y="f62"/>
              </a:cxn>
              <a:cxn ang="f34">
                <a:pos x="f63" y="f62"/>
              </a:cxn>
              <a:cxn ang="f34">
                <a:pos x="f64" y="f60"/>
              </a:cxn>
              <a:cxn ang="f34">
                <a:pos x="f64" y="f65"/>
              </a:cxn>
              <a:cxn ang="f34">
                <a:pos x="f63" y="f66"/>
              </a:cxn>
              <a:cxn ang="f34">
                <a:pos x="f61" y="f66"/>
              </a:cxn>
              <a:cxn ang="f34">
                <a:pos x="f59" y="f65"/>
              </a:cxn>
              <a:cxn ang="f34">
                <a:pos x="f59" y="f60"/>
              </a:cxn>
            </a:cxnLst>
            <a:rect l="f55" t="f58" r="f56" b="f57"/>
            <a:pathLst>
              <a:path w="7315746" h="722621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46">
            <a:solidFill>
              <a:srgbClr val="FFFFFF"/>
            </a:solidFill>
            <a:prstDash val="solid"/>
          </a:ln>
          <a:scene3d>
            <a:camera prst="orthographicFront"/>
            <a:lightRig rig="threePt" dir="t"/>
          </a:scene3d>
          <a:sp3d>
            <a:bevelT w="127000" h="38100"/>
          </a:sp3d>
        </p:spPr>
        <p:txBody>
          <a:bodyPr vert="horz" wrap="square" lIns="103857" tIns="103857" rIns="103857" bIns="103857" anchor="ctr" anchorCtr="1" compatLnSpc="1"/>
          <a:lstStyle/>
          <a:p>
            <a:pPr marL="0" marR="0" lvl="0" indent="0" algn="ctr" defTabSz="800100" rtl="0" fontAlgn="auto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 dirty="0" smtClean="0">
                <a:solidFill>
                  <a:schemeClr val="bg2">
                    <a:lumMod val="25000"/>
                  </a:schemeClr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муниципальных закупок</a:t>
            </a:r>
            <a:endParaRPr lang="ru-RU" sz="1400" b="0" i="0" u="none" strike="noStrike" kern="1200" cap="none" spc="0" baseline="0" dirty="0">
              <a:solidFill>
                <a:schemeClr val="bg2">
                  <a:lumMod val="25000"/>
                </a:schemeClr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10"/>
          <p:cNvSpPr/>
          <p:nvPr/>
        </p:nvSpPr>
        <p:spPr>
          <a:xfrm>
            <a:off x="4248232" y="5327937"/>
            <a:ext cx="4017600" cy="115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315746"/>
              <a:gd name="f7" fmla="val 722621"/>
              <a:gd name="f8" fmla="val 120439"/>
              <a:gd name="f9" fmla="val 53922"/>
              <a:gd name="f10" fmla="val 7195307"/>
              <a:gd name="f11" fmla="val 7261824"/>
              <a:gd name="f12" fmla="val 602182"/>
              <a:gd name="f13" fmla="val 668699"/>
              <a:gd name="f14" fmla="+- 0 0 -90"/>
              <a:gd name="f15" fmla="*/ f3 1 7315746"/>
              <a:gd name="f16" fmla="*/ f4 1 722621"/>
              <a:gd name="f17" fmla="val f5"/>
              <a:gd name="f18" fmla="val f6"/>
              <a:gd name="f19" fmla="val f7"/>
              <a:gd name="f20" fmla="*/ f14 f0 1"/>
              <a:gd name="f21" fmla="+- f19 0 f17"/>
              <a:gd name="f22" fmla="+- f18 0 f17"/>
              <a:gd name="f23" fmla="*/ f20 1 f2"/>
              <a:gd name="f24" fmla="*/ f22 1 7315746"/>
              <a:gd name="f25" fmla="*/ f21 1 722621"/>
              <a:gd name="f26" fmla="*/ 0 f22 1"/>
              <a:gd name="f27" fmla="*/ 120439 f21 1"/>
              <a:gd name="f28" fmla="*/ 120439 f22 1"/>
              <a:gd name="f29" fmla="*/ 0 f21 1"/>
              <a:gd name="f30" fmla="*/ 7195307 f22 1"/>
              <a:gd name="f31" fmla="*/ 7315746 f22 1"/>
              <a:gd name="f32" fmla="*/ 602182 f21 1"/>
              <a:gd name="f33" fmla="*/ 722621 f21 1"/>
              <a:gd name="f34" fmla="+- f23 0 f1"/>
              <a:gd name="f35" fmla="*/ f26 1 7315746"/>
              <a:gd name="f36" fmla="*/ f27 1 722621"/>
              <a:gd name="f37" fmla="*/ f28 1 7315746"/>
              <a:gd name="f38" fmla="*/ f29 1 722621"/>
              <a:gd name="f39" fmla="*/ f30 1 7315746"/>
              <a:gd name="f40" fmla="*/ f31 1 7315746"/>
              <a:gd name="f41" fmla="*/ f32 1 722621"/>
              <a:gd name="f42" fmla="*/ f33 1 722621"/>
              <a:gd name="f43" fmla="*/ f17 1 f24"/>
              <a:gd name="f44" fmla="*/ f18 1 f24"/>
              <a:gd name="f45" fmla="*/ f17 1 f25"/>
              <a:gd name="f46" fmla="*/ f19 1 f25"/>
              <a:gd name="f47" fmla="*/ f35 1 f24"/>
              <a:gd name="f48" fmla="*/ f36 1 f25"/>
              <a:gd name="f49" fmla="*/ f37 1 f24"/>
              <a:gd name="f50" fmla="*/ f38 1 f25"/>
              <a:gd name="f51" fmla="*/ f39 1 f24"/>
              <a:gd name="f52" fmla="*/ f40 1 f24"/>
              <a:gd name="f53" fmla="*/ f41 1 f25"/>
              <a:gd name="f54" fmla="*/ f42 1 f25"/>
              <a:gd name="f55" fmla="*/ f43 f15 1"/>
              <a:gd name="f56" fmla="*/ f44 f15 1"/>
              <a:gd name="f57" fmla="*/ f46 f16 1"/>
              <a:gd name="f58" fmla="*/ f45 f16 1"/>
              <a:gd name="f59" fmla="*/ f47 f15 1"/>
              <a:gd name="f60" fmla="*/ f48 f16 1"/>
              <a:gd name="f61" fmla="*/ f49 f15 1"/>
              <a:gd name="f62" fmla="*/ f50 f16 1"/>
              <a:gd name="f63" fmla="*/ f51 f15 1"/>
              <a:gd name="f64" fmla="*/ f52 f15 1"/>
              <a:gd name="f65" fmla="*/ f53 f16 1"/>
              <a:gd name="f66" fmla="*/ f54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4">
                <a:pos x="f59" y="f60"/>
              </a:cxn>
              <a:cxn ang="f34">
                <a:pos x="f61" y="f62"/>
              </a:cxn>
              <a:cxn ang="f34">
                <a:pos x="f63" y="f62"/>
              </a:cxn>
              <a:cxn ang="f34">
                <a:pos x="f64" y="f60"/>
              </a:cxn>
              <a:cxn ang="f34">
                <a:pos x="f64" y="f65"/>
              </a:cxn>
              <a:cxn ang="f34">
                <a:pos x="f63" y="f66"/>
              </a:cxn>
              <a:cxn ang="f34">
                <a:pos x="f61" y="f66"/>
              </a:cxn>
              <a:cxn ang="f34">
                <a:pos x="f59" y="f65"/>
              </a:cxn>
              <a:cxn ang="f34">
                <a:pos x="f59" y="f60"/>
              </a:cxn>
            </a:cxnLst>
            <a:rect l="f55" t="f58" r="f56" b="f57"/>
            <a:pathLst>
              <a:path w="7315746" h="722621">
                <a:moveTo>
                  <a:pt x="f5" y="f8"/>
                </a:moveTo>
                <a:cubicBezTo>
                  <a:pt x="f5" y="f9"/>
                  <a:pt x="f9" y="f5"/>
                  <a:pt x="f8" y="f5"/>
                </a:cubicBezTo>
                <a:lnTo>
                  <a:pt x="f10" y="f5"/>
                </a:lnTo>
                <a:cubicBezTo>
                  <a:pt x="f11" y="f5"/>
                  <a:pt x="f6" y="f9"/>
                  <a:pt x="f6" y="f8"/>
                </a:cubicBezTo>
                <a:lnTo>
                  <a:pt x="f6" y="f12"/>
                </a:lnTo>
                <a:cubicBezTo>
                  <a:pt x="f6" y="f13"/>
                  <a:pt x="f11" y="f7"/>
                  <a:pt x="f10" y="f7"/>
                </a:cubicBezTo>
                <a:lnTo>
                  <a:pt x="f8" y="f7"/>
                </a:lnTo>
                <a:cubicBezTo>
                  <a:pt x="f9" y="f7"/>
                  <a:pt x="f5" y="f13"/>
                  <a:pt x="f5" y="f12"/>
                </a:cubicBezTo>
                <a:lnTo>
                  <a:pt x="f5" y="f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46">
            <a:solidFill>
              <a:srgbClr val="FFFFFF"/>
            </a:solidFill>
            <a:prstDash val="solid"/>
          </a:ln>
          <a:scene3d>
            <a:camera prst="orthographicFront"/>
            <a:lightRig rig="threePt" dir="t"/>
          </a:scene3d>
          <a:sp3d>
            <a:bevelT w="127000" h="38100"/>
          </a:sp3d>
        </p:spPr>
        <p:txBody>
          <a:bodyPr vert="horz" wrap="square" lIns="103857" tIns="103857" rIns="103857" bIns="103857" anchor="ctr" anchorCtr="1" compatLnSpc="1"/>
          <a:lstStyle/>
          <a:p>
            <a:pPr marL="0" marR="0" lvl="0" indent="0" algn="ctr" defTabSz="800100" rtl="0" fontAlgn="auto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0" i="0" u="none" strike="noStrike" kern="1200" cap="none" spc="0" baseline="0" dirty="0">
                <a:solidFill>
                  <a:schemeClr val="bg2">
                    <a:lumMod val="25000"/>
                  </a:schemeClr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открытости и прозрачности бюджетного процесса в муниципальном </a:t>
            </a:r>
            <a:r>
              <a:rPr lang="ru-RU" sz="1400" b="0" i="0" u="none" strike="noStrike" kern="1200" cap="none" spc="0" baseline="0" dirty="0" smtClean="0">
                <a:solidFill>
                  <a:schemeClr val="bg2">
                    <a:lumMod val="25000"/>
                  </a:schemeClr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endParaRPr lang="ru-RU" sz="1400" b="0" i="0" u="none" strike="noStrike" kern="1200" cap="none" spc="0" baseline="0" dirty="0">
              <a:solidFill>
                <a:schemeClr val="bg2">
                  <a:lumMod val="25000"/>
                </a:schemeClr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Соединительная линия уступом 30"/>
          <p:cNvCxnSpPr>
            <a:stCxn id="4" idx="3"/>
          </p:cNvCxnSpPr>
          <p:nvPr/>
        </p:nvCxnSpPr>
        <p:spPr>
          <a:xfrm flipH="1">
            <a:off x="2267740" y="2091390"/>
            <a:ext cx="1980492" cy="689600"/>
          </a:xfrm>
          <a:prstGeom prst="straightConnector1">
            <a:avLst/>
          </a:prstGeom>
          <a:noFill/>
          <a:ln w="47621">
            <a:solidFill>
              <a:srgbClr val="9AB5E4"/>
            </a:solidFill>
            <a:prstDash val="solid"/>
            <a:tailEnd type="arrow"/>
          </a:ln>
          <a:effectLst>
            <a:outerShdw dist="38103" dir="16200000" algn="tl">
              <a:srgbClr val="000000">
                <a:alpha val="40000"/>
              </a:srgbClr>
            </a:outerShdw>
          </a:effectLst>
        </p:spPr>
      </p:cxnSp>
      <p:cxnSp>
        <p:nvCxnSpPr>
          <p:cNvPr id="9" name="Соединительная линия уступом 30"/>
          <p:cNvCxnSpPr>
            <a:stCxn id="5" idx="3"/>
          </p:cNvCxnSpPr>
          <p:nvPr/>
        </p:nvCxnSpPr>
        <p:spPr>
          <a:xfrm flipH="1">
            <a:off x="2915816" y="3356990"/>
            <a:ext cx="1332416" cy="144018"/>
          </a:xfrm>
          <a:prstGeom prst="straightConnector1">
            <a:avLst/>
          </a:prstGeom>
          <a:noFill/>
          <a:ln w="47621">
            <a:solidFill>
              <a:srgbClr val="9AB5E4"/>
            </a:solidFill>
            <a:prstDash val="solid"/>
            <a:tailEnd type="arrow"/>
          </a:ln>
          <a:effectLst>
            <a:outerShdw dist="38103" dir="16200000" algn="tl">
              <a:srgbClr val="000000">
                <a:alpha val="40000"/>
              </a:srgbClr>
            </a:outerShdw>
          </a:effectLst>
        </p:spPr>
      </p:cxnSp>
      <p:cxnSp>
        <p:nvCxnSpPr>
          <p:cNvPr id="10" name="Соединительная линия уступом 30"/>
          <p:cNvCxnSpPr>
            <a:stCxn id="6" idx="3"/>
          </p:cNvCxnSpPr>
          <p:nvPr/>
        </p:nvCxnSpPr>
        <p:spPr>
          <a:xfrm flipH="1">
            <a:off x="2915816" y="4617437"/>
            <a:ext cx="1332416" cy="0"/>
          </a:xfrm>
          <a:prstGeom prst="straightConnector1">
            <a:avLst/>
          </a:prstGeom>
          <a:noFill/>
          <a:ln w="47621">
            <a:solidFill>
              <a:srgbClr val="9AB5E4"/>
            </a:solidFill>
            <a:prstDash val="solid"/>
            <a:tailEnd type="arrow"/>
          </a:ln>
          <a:effectLst>
            <a:outerShdw dist="38103" dir="16200000" algn="tl">
              <a:srgbClr val="000000">
                <a:alpha val="40000"/>
              </a:srgbClr>
            </a:outerShdw>
          </a:effectLst>
        </p:spPr>
      </p:cxnSp>
      <p:cxnSp>
        <p:nvCxnSpPr>
          <p:cNvPr id="11" name="Соединительная линия уступом 30"/>
          <p:cNvCxnSpPr>
            <a:stCxn id="7" idx="3"/>
          </p:cNvCxnSpPr>
          <p:nvPr/>
        </p:nvCxnSpPr>
        <p:spPr>
          <a:xfrm flipH="1" flipV="1">
            <a:off x="2267740" y="5327938"/>
            <a:ext cx="1980492" cy="575999"/>
          </a:xfrm>
          <a:prstGeom prst="straightConnector1">
            <a:avLst/>
          </a:prstGeom>
          <a:noFill/>
          <a:ln w="47621">
            <a:solidFill>
              <a:srgbClr val="9AB5E4"/>
            </a:solidFill>
            <a:prstDash val="solid"/>
            <a:tailEnd type="arrow"/>
          </a:ln>
          <a:effectLst>
            <a:outerShdw dist="38103" dir="16200000" algn="tl">
              <a:srgbClr val="000000">
                <a:alpha val="40000"/>
              </a:srgbClr>
            </a:outerShdw>
          </a:effectLst>
        </p:spPr>
      </p:cxnSp>
      <p:sp>
        <p:nvSpPr>
          <p:cNvPr id="12" name="TextBox 12"/>
          <p:cNvSpPr txBox="1"/>
          <p:nvPr/>
        </p:nvSpPr>
        <p:spPr>
          <a:xfrm>
            <a:off x="1260443" y="2091390"/>
            <a:ext cx="718466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u="none" strike="noStrike" kern="1200" cap="none" spc="0" baseline="0" dirty="0">
                <a:solidFill>
                  <a:schemeClr val="bg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8265832" y="1515327"/>
            <a:ext cx="278855" cy="5008415"/>
          </a:xfrm>
          <a:prstGeom prst="rightBrace">
            <a:avLst/>
          </a:prstGeom>
          <a:ln w="66675"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5715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683568" y="404664"/>
            <a:ext cx="86598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направления бюджетной и налоговой политики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2024-2026 годы </a:t>
            </a:r>
          </a:p>
        </p:txBody>
      </p:sp>
    </p:spTree>
    <p:extLst>
      <p:ext uri="{BB962C8B-B14F-4D97-AF65-F5344CB8AC3E}">
        <p14:creationId xmlns:p14="http://schemas.microsoft.com/office/powerpoint/2010/main" val="68406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Effect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Effect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Effect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4" grpId="0" animBg="1"/>
      <p:bldP spid="5" grpId="0" animBg="1"/>
      <p:bldP spid="6" grpId="0" animBg="1"/>
      <p:bldP spid="7" grpId="0" animBg="1"/>
      <p:bldP spid="12" grpId="0"/>
      <p:bldP spid="12" grpId="1"/>
      <p:bldP spid="14" grpId="0" animBg="1"/>
      <p:bldP spid="14" grpId="1" animBg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228600" y="1600200"/>
            <a:ext cx="4919464" cy="4925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Бюджет Савинского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сельского поселения – это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денежный фонд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муниципального образования,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предназначенный для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финансового обеспечения его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задач и функций. Другими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слова – это план доходов и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расходов на очередной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финансовый год и плановый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Bookman Old Style" pitchFamily="18" charset="0"/>
                <a:ea typeface="Arial Unicode MS" pitchFamily="34" charset="-128"/>
                <a:cs typeface="Times New Roman" panose="02020603050405020304" pitchFamily="18" charset="0"/>
              </a:rPr>
              <a:t>период.</a:t>
            </a:r>
          </a:p>
          <a:p>
            <a:pPr marL="0" indent="0" eaLnBrk="1" hangingPunct="1">
              <a:buFontTx/>
              <a:buNone/>
            </a:pPr>
            <a:endParaRPr lang="ru-RU" sz="1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20072" y="1556792"/>
            <a:ext cx="3273152" cy="4320480"/>
          </a:xfrm>
          <a:prstGeom prst="rect">
            <a:avLst/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65435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vert="horz" wrap="none" lIns="91440" tIns="45720" rIns="91440" bIns="45720" anchor="t" anchorCtr="0" compatLnSpc="1">
        <a:spAutoFit/>
      </a:bodyPr>
      <a:lstStyle>
        <a:defPPr marL="0" marR="0" indent="0" defTabSz="914400" rtl="0" fontAlgn="auto" hangingPunct="1">
          <a:lnSpc>
            <a:spcPct val="100000"/>
          </a:lnSpc>
          <a:spcBef>
            <a:spcPts val="0"/>
          </a:spcBef>
          <a:spcAft>
            <a:spcPts val="0"/>
          </a:spcAft>
          <a:buNone/>
          <a:tabLst/>
          <a:defRPr sz="1100" b="1" i="0" u="none" strike="noStrike" kern="0" cap="none" spc="0" baseline="0" dirty="0">
            <a:solidFill>
              <a:srgbClr val="8064A2"/>
            </a:solidFill>
            <a:uFillTx/>
            <a:latin typeface="Calibr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18336</TotalTime>
  <Words>1789</Words>
  <Application>Microsoft Office PowerPoint</Application>
  <PresentationFormat>Экран (4:3)</PresentationFormat>
  <Paragraphs>447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27</vt:i4>
      </vt:variant>
    </vt:vector>
  </HeadingPairs>
  <TitlesOfParts>
    <vt:vector size="45" baseType="lpstr">
      <vt:lpstr>Arial Unicode MS</vt:lpstr>
      <vt:lpstr>Arial</vt:lpstr>
      <vt:lpstr>Arial Black</vt:lpstr>
      <vt:lpstr>BatangChe</vt:lpstr>
      <vt:lpstr>Book Antiqua</vt:lpstr>
      <vt:lpstr>Bookman Old Style</vt:lpstr>
      <vt:lpstr>Calibri</vt:lpstr>
      <vt:lpstr>Calisto MT</vt:lpstr>
      <vt:lpstr>Century Gothic</vt:lpstr>
      <vt:lpstr>Constantia</vt:lpstr>
      <vt:lpstr>Lucida Sans</vt:lpstr>
      <vt:lpstr>Times New Roman</vt:lpstr>
      <vt:lpstr>Wingdings</vt:lpstr>
      <vt:lpstr>Wingdings 2</vt:lpstr>
      <vt:lpstr>Тема3</vt:lpstr>
      <vt:lpstr>Специальное оформление</vt:lpstr>
      <vt:lpstr>Тема2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Жители Савинского сельского поселения принимают участие в обсуждении проекта бюджета муниципального образования в ходе публичных слушаний по проекту бюджета сельского поселения.  Публичные слушания проводятся посредством размещения проекта бюджета Савинского сельского поселения на официальном сайте Савинского сельского поселения в сети «Интернет», в бюллетене «Официальный вестник Савинского сельского поселения» и рассмотрения поступивших предложений. </vt:lpstr>
      <vt:lpstr>Задачи</vt:lpstr>
      <vt:lpstr>Презентация PowerPoint</vt:lpstr>
      <vt:lpstr>Презентация PowerPoint</vt:lpstr>
      <vt:lpstr>Презентация PowerPoint</vt:lpstr>
      <vt:lpstr>Межбюджетные трансферты – основной вид безвозмездных перечислений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по отраслям в 2023 году,%</vt:lpstr>
      <vt:lpstr>ДОЛЯ МУНИЦИПАЛЬНЫХ ПРОГРАММ СЕЛЬСКОГО ПОСЕЛЕНИЯ В ОБЩЕМ ОБЪЁМЕ РАСХОДОВ МЕСТНОГО БЮДЖЕТА В 2020 ГОДУ, тыс. рублей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понятия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Админ</dc:creator>
  <cp:lastModifiedBy>User</cp:lastModifiedBy>
  <cp:revision>358</cp:revision>
  <dcterms:modified xsi:type="dcterms:W3CDTF">2023-12-13T08:52:56Z</dcterms:modified>
</cp:coreProperties>
</file>