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276" r:id="rId2"/>
    <p:sldId id="280" r:id="rId3"/>
    <p:sldId id="453" r:id="rId4"/>
    <p:sldId id="451" r:id="rId5"/>
    <p:sldId id="450" r:id="rId6"/>
    <p:sldId id="449" r:id="rId7"/>
    <p:sldId id="452" r:id="rId8"/>
    <p:sldId id="454" r:id="rId9"/>
    <p:sldId id="447" r:id="rId10"/>
  </p:sldIdLst>
  <p:sldSz cx="9144000" cy="6858000" type="screen4x3"/>
  <p:notesSz cx="6797675" cy="9926638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3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8F4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3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5" tIns="41892" rIns="83785" bIns="41892" anchor="ctr"/>
          <a:lstStyle/>
          <a:p>
            <a:endParaRPr lang="ru-RU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5" tIns="41892" rIns="83785" bIns="41892" anchor="ctr"/>
          <a:lstStyle/>
          <a:p>
            <a:endParaRPr lang="ru-RU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85" tIns="41892" rIns="83785" bIns="41892" anchor="ctr"/>
          <a:lstStyle/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54588" cy="371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4969"/>
            <a:ext cx="5433001" cy="4461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alt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4899" cy="49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10199" algn="l"/>
                <a:tab pos="821853" algn="l"/>
                <a:tab pos="1233506" algn="l"/>
                <a:tab pos="1645160" algn="l"/>
                <a:tab pos="2056813" algn="l"/>
                <a:tab pos="2468468" algn="l"/>
                <a:tab pos="2880121" algn="l"/>
                <a:tab pos="3291775" algn="l"/>
                <a:tab pos="3703428" algn="l"/>
                <a:tab pos="4115082" algn="l"/>
                <a:tab pos="4526737" algn="l"/>
                <a:tab pos="4938391" algn="l"/>
                <a:tab pos="5350044" algn="l"/>
                <a:tab pos="5761698" algn="l"/>
                <a:tab pos="6173351" algn="l"/>
                <a:tab pos="6585005" algn="l"/>
                <a:tab pos="6996659" algn="l"/>
                <a:tab pos="7408313" algn="l"/>
                <a:tab pos="7819966" algn="l"/>
                <a:tab pos="823162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/>
          </p:nvPr>
        </p:nvSpPr>
        <p:spPr bwMode="auto">
          <a:xfrm>
            <a:off x="3847068" y="0"/>
            <a:ext cx="2944898" cy="49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10199" algn="l"/>
                <a:tab pos="821853" algn="l"/>
                <a:tab pos="1233506" algn="l"/>
                <a:tab pos="1645160" algn="l"/>
                <a:tab pos="2056813" algn="l"/>
                <a:tab pos="2468468" algn="l"/>
                <a:tab pos="2880121" algn="l"/>
                <a:tab pos="3291775" algn="l"/>
                <a:tab pos="3703428" algn="l"/>
                <a:tab pos="4115082" algn="l"/>
                <a:tab pos="4526737" algn="l"/>
                <a:tab pos="4938391" algn="l"/>
                <a:tab pos="5350044" algn="l"/>
                <a:tab pos="5761698" algn="l"/>
                <a:tab pos="6173351" algn="l"/>
                <a:tab pos="6585005" algn="l"/>
                <a:tab pos="6996659" algn="l"/>
                <a:tab pos="7408313" algn="l"/>
                <a:tab pos="7819966" algn="l"/>
                <a:tab pos="823162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29936"/>
            <a:ext cx="2944899" cy="49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10199" algn="l"/>
                <a:tab pos="821853" algn="l"/>
                <a:tab pos="1233506" algn="l"/>
                <a:tab pos="1645160" algn="l"/>
                <a:tab pos="2056813" algn="l"/>
                <a:tab pos="2468468" algn="l"/>
                <a:tab pos="2880121" algn="l"/>
                <a:tab pos="3291775" algn="l"/>
                <a:tab pos="3703428" algn="l"/>
                <a:tab pos="4115082" algn="l"/>
                <a:tab pos="4526737" algn="l"/>
                <a:tab pos="4938391" algn="l"/>
                <a:tab pos="5350044" algn="l"/>
                <a:tab pos="5761698" algn="l"/>
                <a:tab pos="6173351" algn="l"/>
                <a:tab pos="6585005" algn="l"/>
                <a:tab pos="6996659" algn="l"/>
                <a:tab pos="7408313" algn="l"/>
                <a:tab pos="7819966" algn="l"/>
                <a:tab pos="823162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29936"/>
            <a:ext cx="2944898" cy="49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10199" algn="l"/>
                <a:tab pos="821853" algn="l"/>
                <a:tab pos="1233506" algn="l"/>
                <a:tab pos="1645160" algn="l"/>
                <a:tab pos="2056813" algn="l"/>
                <a:tab pos="2468468" algn="l"/>
                <a:tab pos="2880121" algn="l"/>
                <a:tab pos="3291775" algn="l"/>
                <a:tab pos="3703428" algn="l"/>
                <a:tab pos="4115082" algn="l"/>
                <a:tab pos="4526737" algn="l"/>
                <a:tab pos="4938391" algn="l"/>
                <a:tab pos="5350044" algn="l"/>
                <a:tab pos="5761698" algn="l"/>
                <a:tab pos="6173351" algn="l"/>
                <a:tab pos="6585005" algn="l"/>
                <a:tab pos="6996659" algn="l"/>
                <a:tab pos="7408313" algn="l"/>
                <a:tab pos="7819966" algn="l"/>
                <a:tab pos="8231620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5917597B-17EB-4BC6-9B7A-6E6C3A7CF78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AA9E08-F629-4A36-9180-2E961765122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3399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AA9E08-F629-4A36-9180-2E9617651225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36379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defTabSz="448230">
              <a:defRPr/>
            </a:pPr>
            <a:fld id="{C9AA9E08-F629-4A36-9180-2E9617651225}" type="slidenum">
              <a:rPr lang="ru-RU" altLang="ru-RU"/>
              <a:pPr defTabSz="448230">
                <a:defRPr/>
              </a:pPr>
              <a:t>3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1169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defTabSz="448230">
              <a:defRPr/>
            </a:pPr>
            <a:fld id="{C9AA9E08-F629-4A36-9180-2E9617651225}" type="slidenum">
              <a:rPr lang="ru-RU" altLang="ru-RU"/>
              <a:pPr defTabSz="448230">
                <a:defRPr/>
              </a:pPr>
              <a:t>4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4476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defTabSz="448230">
              <a:defRPr/>
            </a:pPr>
            <a:fld id="{C9AA9E08-F629-4A36-9180-2E9617651225}" type="slidenum">
              <a:rPr lang="ru-RU" altLang="ru-RU"/>
              <a:pPr defTabSz="448230">
                <a:defRPr/>
              </a:pPr>
              <a:t>5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7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defTabSz="448230">
              <a:defRPr/>
            </a:pPr>
            <a:fld id="{C9AA9E08-F629-4A36-9180-2E9617651225}" type="slidenum">
              <a:rPr lang="ru-RU" altLang="ru-RU"/>
              <a:pPr defTabSz="448230">
                <a:defRPr/>
              </a:pPr>
              <a:t>6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435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defTabSz="448230">
              <a:defRPr/>
            </a:pPr>
            <a:fld id="{C9AA9E08-F629-4A36-9180-2E9617651225}" type="slidenum">
              <a:rPr lang="ru-RU" altLang="ru-RU"/>
              <a:pPr defTabSz="448230">
                <a:defRPr/>
              </a:pPr>
              <a:t>7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2573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defTabSz="448230">
              <a:defRPr/>
            </a:pPr>
            <a:fld id="{C9AA9E08-F629-4A36-9180-2E9617651225}" type="slidenum">
              <a:rPr lang="ru-RU" altLang="ru-RU"/>
              <a:pPr defTabSz="448230">
                <a:defRPr/>
              </a:pPr>
              <a:t>8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1937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AA9E08-F629-4A36-9180-2E9617651225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54063"/>
            <a:ext cx="4960938" cy="3722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483" y="4714969"/>
            <a:ext cx="5438711" cy="446735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0609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58073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43729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4638" y="273050"/>
            <a:ext cx="2055812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5038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6579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0459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598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27336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7391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96845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227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71289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3024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Line 1"/>
          <p:cNvSpPr>
            <a:spLocks noChangeShapeType="1"/>
          </p:cNvSpPr>
          <p:nvPr/>
        </p:nvSpPr>
        <p:spPr bwMode="auto">
          <a:xfrm>
            <a:off x="685800" y="1285875"/>
            <a:ext cx="8750300" cy="1588"/>
          </a:xfrm>
          <a:prstGeom prst="line">
            <a:avLst/>
          </a:prstGeom>
          <a:noFill/>
          <a:ln w="28440" cap="flat">
            <a:solidFill>
              <a:srgbClr val="F3484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3250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текста заголовка щелкните мышью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24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Для правки структуры щелкните мышью</a:t>
            </a:r>
          </a:p>
          <a:p>
            <a:pPr lvl="1"/>
            <a:r>
              <a:rPr lang="en-GB" altLang="ru-RU"/>
              <a:t>Второй уровень структуры</a:t>
            </a:r>
          </a:p>
          <a:p>
            <a:pPr lvl="2"/>
            <a:r>
              <a:rPr lang="en-GB" altLang="ru-RU"/>
              <a:t>Третий уровень структуры</a:t>
            </a:r>
          </a:p>
          <a:p>
            <a:pPr lvl="3"/>
            <a:r>
              <a:rPr lang="en-GB" altLang="ru-RU"/>
              <a:t>Четвёртый уровень структуры</a:t>
            </a:r>
          </a:p>
          <a:p>
            <a:pPr lvl="4"/>
            <a:r>
              <a:rPr lang="en-GB" altLang="ru-RU"/>
              <a:t>Пятый уровень структуры</a:t>
            </a:r>
          </a:p>
          <a:p>
            <a:pPr lvl="4"/>
            <a:r>
              <a:rPr lang="en-GB" altLang="ru-RU"/>
              <a:t>Шестой уровень структуры</a:t>
            </a:r>
          </a:p>
          <a:p>
            <a:pPr lvl="4"/>
            <a:r>
              <a:rPr lang="en-GB" altLang="ru-RU"/>
              <a:t>Седьмой уровень структуры</a:t>
            </a:r>
          </a:p>
          <a:p>
            <a:pPr lvl="4"/>
            <a:r>
              <a:rPr lang="en-GB" altLang="ru-RU"/>
              <a:t>Восьмой уровень структуры</a:t>
            </a:r>
          </a:p>
          <a:p>
            <a:pPr lvl="4"/>
            <a:r>
              <a:rPr lang="en-GB" altLang="ru-RU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marL="1143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marL="1600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marL="20574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l" defTabSz="449263" rtl="0" fontAlgn="base">
        <a:lnSpc>
          <a:spcPct val="92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>
        <a:lnSpc>
          <a:spcPct val="8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4B57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8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4B57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8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4B57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8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4B57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4B5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jp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>
            <a:extLst>
              <a:ext uri="{FF2B5EF4-FFF2-40B4-BE49-F238E27FC236}">
                <a16:creationId xmlns:a16="http://schemas.microsoft.com/office/drawing/2014/main" id="{AB1038B0-8405-4BF5-8C5C-240ED35A2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896"/>
            <a:ext cx="9144000" cy="436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763688" y="625475"/>
            <a:ext cx="63516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1400" dirty="0" smtClean="0">
                <a:solidFill>
                  <a:srgbClr val="FF3333"/>
                </a:solidFill>
              </a:rPr>
              <a:t>КОМИТЕТ ПО ВНУТРЕННЕЙ ПОЛИТИКЕ НОВГОРОДСКОЙ ОБЛАСТИ</a:t>
            </a:r>
            <a:endParaRPr lang="ru-RU" altLang="ru-RU" sz="1400" dirty="0">
              <a:solidFill>
                <a:srgbClr val="FF3333"/>
              </a:solidFill>
            </a:endParaRPr>
          </a:p>
        </p:txBody>
      </p:sp>
      <p:sp>
        <p:nvSpPr>
          <p:cNvPr id="6233" name="Rectangle 89"/>
          <p:cNvSpPr>
            <a:spLocks noChangeArrowheads="1"/>
          </p:cNvSpPr>
          <p:nvPr/>
        </p:nvSpPr>
        <p:spPr bwMode="auto">
          <a:xfrm>
            <a:off x="410939" y="1712912"/>
            <a:ext cx="83221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 планируемых изменениях </a:t>
            </a:r>
          </a:p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в Порядок предоставления субсидий ТОСам</a:t>
            </a:r>
            <a:endParaRPr lang="ru-RU" altLang="ru-RU" sz="36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4148A33-0C32-4344-8368-1B8105EA24A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3779912" y="4941168"/>
            <a:ext cx="1763688" cy="170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316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100000"/>
              </a:lnSpc>
              <a:buClrTx/>
              <a:buFontTx/>
              <a:buNone/>
            </a:pPr>
            <a:r>
              <a:rPr lang="ru-RU" altLang="ru-RU" sz="5000" dirty="0" smtClean="0">
                <a:solidFill>
                  <a:srgbClr val="DDDDDD"/>
                </a:solidFill>
              </a:rPr>
              <a:t>0</a:t>
            </a:r>
            <a:r>
              <a:rPr lang="ru-RU" altLang="ru-RU" sz="5000" dirty="0">
                <a:solidFill>
                  <a:srgbClr val="FF3333"/>
                </a:solidFill>
              </a:rPr>
              <a:t>2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245819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1400" dirty="0" smtClean="0">
                <a:solidFill>
                  <a:srgbClr val="FF3333"/>
                </a:solidFill>
              </a:rPr>
              <a:t>КОМИТЕТ ПО ВНУТРЕННЕЙ ПОЛИТИКЕ  </a:t>
            </a:r>
            <a:r>
              <a:rPr lang="ru-RU" altLang="ru-RU" sz="1400" dirty="0">
                <a:solidFill>
                  <a:srgbClr val="FF3333"/>
                </a:solidFill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2" y="1484784"/>
            <a:ext cx="6765238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90000"/>
              </a:lnSpc>
              <a:buClrTx/>
            </a:pPr>
            <a:r>
              <a:rPr lang="ru-RU" altLang="ru-RU" sz="1600" b="1" dirty="0" smtClean="0">
                <a:solidFill>
                  <a:srgbClr val="FF0000"/>
                </a:solidFill>
              </a:rPr>
              <a:t>ТОС</a:t>
            </a:r>
            <a:r>
              <a:rPr lang="ru-RU" altLang="ru-RU" sz="1600" b="1" dirty="0">
                <a:solidFill>
                  <a:srgbClr val="FF0000"/>
                </a:solidFill>
              </a:rPr>
              <a:t> –</a:t>
            </a:r>
            <a:r>
              <a:rPr lang="ru-RU" altLang="ru-RU" sz="1600" b="1" dirty="0" smtClean="0">
                <a:solidFill>
                  <a:srgbClr val="FF0000"/>
                </a:solidFill>
              </a:rPr>
              <a:t> 2022</a:t>
            </a:r>
            <a:endParaRPr lang="ru-RU" altLang="ru-RU" sz="1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44" y="1771212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3604" y="1989507"/>
            <a:ext cx="6514363" cy="64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90000"/>
              </a:lnSpc>
              <a:buClrTx/>
            </a:pP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2022 году на реализацию проектов ТОС </a:t>
            </a:r>
            <a:r>
              <a:rPr lang="ru-RU" alt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государственной программе «Государственная поддержка </a:t>
            </a: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развития местного </a:t>
            </a:r>
            <a:r>
              <a:rPr lang="ru-RU" alt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самоуправления на </a:t>
            </a: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2019-2026 </a:t>
            </a:r>
            <a:r>
              <a:rPr lang="ru-RU" alt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годы» предусмотрено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22,8  млн. рублей</a:t>
            </a:r>
            <a:r>
              <a:rPr lang="ru-RU" altLang="ru-RU" sz="1400" b="1" dirty="0" smtClean="0">
                <a:solidFill>
                  <a:schemeClr val="bg2"/>
                </a:solidFill>
              </a:rPr>
              <a:t> </a:t>
            </a:r>
            <a:endParaRPr lang="ru-RU" altLang="ru-RU" sz="1400" b="1" dirty="0">
              <a:solidFill>
                <a:schemeClr val="bg2"/>
              </a:solidFill>
            </a:endParaRPr>
          </a:p>
        </p:txBody>
      </p:sp>
      <p:sp>
        <p:nvSpPr>
          <p:cNvPr id="25" name="Rectangle 89">
            <a:extLst>
              <a:ext uri="{FF2B5EF4-FFF2-40B4-BE49-F238E27FC236}">
                <a16:creationId xmlns:a16="http://schemas.microsoft.com/office/drawing/2014/main" id="{9AAFE2DD-86E8-4286-89BA-53220CF7F0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3606" y="2741240"/>
            <a:ext cx="7488830" cy="32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</a:t>
            </a: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2022 </a:t>
            </a:r>
            <a:r>
              <a:rPr lang="ru-RU" altLang="ru-RU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году </a:t>
            </a: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плановый показатель – реализация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152</a:t>
            </a: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проектов</a:t>
            </a: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ru-RU" alt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hangingPunct="1">
              <a:lnSpc>
                <a:spcPct val="90000"/>
              </a:lnSpc>
              <a:buClrTx/>
              <a:buFontTx/>
              <a:buNone/>
            </a:pPr>
            <a:endParaRPr lang="ru-RU" alt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hangingPunct="1">
              <a:lnSpc>
                <a:spcPct val="90000"/>
              </a:lnSpc>
              <a:buClrTx/>
              <a:buFontTx/>
              <a:buNone/>
            </a:pPr>
            <a:endParaRPr lang="ru-RU" alt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7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49CAD270-E129-409A-BC7C-06218E48D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9544" y="2432043"/>
            <a:ext cx="736530" cy="78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557969" y="1353786"/>
            <a:ext cx="1470262" cy="14479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44" y="3097776"/>
            <a:ext cx="737680" cy="7803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4" y="3344838"/>
            <a:ext cx="7416828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Предельный уровень софинансирования объема расходного обязательства на реализацию проекта ТОС за счет средств субсидии составляет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85 %</a:t>
            </a:r>
            <a:endParaRPr lang="ru-RU" altLang="ru-RU" sz="14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44" y="3907236"/>
            <a:ext cx="737680" cy="780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4" y="4136010"/>
            <a:ext cx="7607820" cy="693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Объем субсидии на один проект ТОС, включенный в муниципальную программу развития территорий, для поселения, муниципального округа, городского округа не может составлять более </a:t>
            </a:r>
            <a:r>
              <a:rPr lang="ru-RU" sz="1400" b="1" dirty="0" smtClean="0">
                <a:solidFill>
                  <a:srgbClr val="FF0000"/>
                </a:solidFill>
              </a:rPr>
              <a:t>150,0 тыс. рублей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44" y="4925946"/>
            <a:ext cx="737680" cy="78035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3604" y="5118442"/>
            <a:ext cx="7344820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Уровень софинансирования объема расходного обязательства на реализацию проекта ТОС из средств местного бюджета составляет </a:t>
            </a:r>
            <a:r>
              <a:rPr lang="ru-RU" sz="1400" b="1" dirty="0" smtClean="0">
                <a:solidFill>
                  <a:srgbClr val="FF0000"/>
                </a:solidFill>
              </a:rPr>
              <a:t>15 %</a:t>
            </a:r>
            <a:r>
              <a:rPr 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(26,5 тыс. рублей)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5910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0</a:t>
            </a:r>
            <a:r>
              <a:rPr lang="ru-RU" altLang="ru-RU" sz="5000" dirty="0">
                <a:solidFill>
                  <a:srgbClr val="FF3333"/>
                </a:solidFill>
              </a:rPr>
              <a:t>3</a:t>
            </a:r>
            <a:endParaRPr kumimoji="0" lang="ru-RU" altLang="ru-RU" sz="5000" b="0" i="0" u="none" strike="noStrike" kern="1200" cap="none" spc="0" normalizeH="0" baseline="0" noProof="0" dirty="0">
              <a:ln>
                <a:noFill/>
              </a:ln>
              <a:solidFill>
                <a:srgbClr val="FF3333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12068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КОМИТЕТ ПО ВНУТРЕННЕЙ ПОЛИТИКЕ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2" y="1484784"/>
            <a:ext cx="6765238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Количество заявок на конкурс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1026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245" y="2180924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8572" y="2328503"/>
            <a:ext cx="6514363" cy="64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Реализация в границах одного поселения, где создано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от 2 до 4 ТОС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–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не более одного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проекта ТОС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Rectangle 89">
            <a:extLst>
              <a:ext uri="{FF2B5EF4-FFF2-40B4-BE49-F238E27FC236}">
                <a16:creationId xmlns:a16="http://schemas.microsoft.com/office/drawing/2014/main" id="{9AAFE2DD-86E8-4286-89BA-53220CF7F0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43606" y="3299123"/>
            <a:ext cx="6514361" cy="52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Реализация в границах одного поселения, где создано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от 5 до 10 ТОС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–                       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не более двух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проектов ТОС  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7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49CAD270-E129-409A-BC7C-06218E48D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2411" y="3082051"/>
            <a:ext cx="736530" cy="78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557969" y="1353786"/>
            <a:ext cx="1470262" cy="14479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261" y="4073116"/>
            <a:ext cx="737680" cy="7803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43604" y="4288726"/>
            <a:ext cx="689389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Реализация в границах одного поселения, где создано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от 11 и более ТОС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–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не более трех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проектов ТОС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1261" y="4986402"/>
            <a:ext cx="737680" cy="8179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4" y="5230468"/>
            <a:ext cx="7663065" cy="493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Реализация в границах городского округа Великий Новгород –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не более 10 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проектов ТОС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882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0</a:t>
            </a:r>
            <a:r>
              <a:rPr lang="ru-RU" altLang="ru-RU" sz="5000" dirty="0">
                <a:solidFill>
                  <a:srgbClr val="FF3333"/>
                </a:solidFill>
              </a:rPr>
              <a:t>4</a:t>
            </a:r>
            <a:endParaRPr kumimoji="0" lang="ru-RU" altLang="ru-RU" sz="5000" b="0" i="0" u="none" strike="noStrike" kern="1200" cap="none" spc="0" normalizeH="0" baseline="0" noProof="0" dirty="0">
              <a:ln>
                <a:noFill/>
              </a:ln>
              <a:solidFill>
                <a:srgbClr val="FF3333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12068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КОМИТЕТ ПО ВНУТРЕННЕЙ ПОЛИТИКЕ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2" y="1484784"/>
            <a:ext cx="6765238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hangingPunct="1">
              <a:lnSpc>
                <a:spcPct val="90000"/>
              </a:lnSpc>
              <a:buClrTx/>
              <a:defRPr/>
            </a:pPr>
            <a:r>
              <a:rPr lang="ru-RU" altLang="ru-RU" sz="1600" b="1" dirty="0">
                <a:solidFill>
                  <a:srgbClr val="FF0000"/>
                </a:solidFill>
              </a:rPr>
              <a:t>Количество заявок на конкурс</a:t>
            </a:r>
          </a:p>
        </p:txBody>
      </p:sp>
      <p:pic>
        <p:nvPicPr>
          <p:cNvPr id="1026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245" y="2180924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8569" y="2328503"/>
            <a:ext cx="6753791" cy="88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Волотовский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муниципальный округ может реализовать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4 проекта ТОС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: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Волотовский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территориальный отдел    	– создано 5 ТОС – 2 проекта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Ратицкий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территориальный отдел           	– создано 3 ТОС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Славитинский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территориальный отдел 	– создано 4 ТОС – 1 проект</a:t>
            </a: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Rectangle 89">
            <a:extLst>
              <a:ext uri="{FF2B5EF4-FFF2-40B4-BE49-F238E27FC236}">
                <a16:creationId xmlns:a16="http://schemas.microsoft.com/office/drawing/2014/main" id="{9AAFE2DD-86E8-4286-89BA-53220CF7F0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8568" y="3334965"/>
            <a:ext cx="7234531" cy="113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Марёвский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муниципальный округ может реализовать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4 проекта ТОС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: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б</a:t>
            </a: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ывшее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Велильское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сельское поселение	 – создано 2 ТОС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б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ывшее </a:t>
            </a: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Марёвское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сельское поселение	 – создано 3 ТОС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б</a:t>
            </a: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ывшее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Моисеевское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сельское поселение – создано 2 ТОС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б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ывшее </a:t>
            </a: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Молвотицкое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сельское поселение – создано 4 ТОС – 1 проект  </a:t>
            </a: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7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49CAD270-E129-409A-BC7C-06218E48D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02411" y="3082051"/>
            <a:ext cx="736530" cy="78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653712" y="1342844"/>
            <a:ext cx="1470262" cy="1447903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245" y="4289557"/>
            <a:ext cx="737680" cy="7803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58568" y="4589782"/>
            <a:ext cx="6893897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Солецкий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муниципальный округ может реализовать 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8 проектов ТОС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: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Солецкий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территориальный отдел 		– создано 20 ТОС – 3 проекта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Выбитский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территориальный отдел 		– создано 6 ТОС   – 2 проекта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Горский территориальный отдел 		– создано 2 ТОС  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Дубровский территориальный отдел 	– создано 5 ТОС   – 2 проекта</a:t>
            </a: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8908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0</a:t>
            </a:r>
            <a:r>
              <a:rPr lang="ru-RU" altLang="ru-RU" sz="5000" dirty="0">
                <a:solidFill>
                  <a:srgbClr val="FF3333"/>
                </a:solidFill>
              </a:rPr>
              <a:t>5</a:t>
            </a:r>
            <a:endParaRPr kumimoji="0" lang="ru-RU" altLang="ru-RU" sz="5000" b="0" i="0" u="none" strike="noStrike" kern="1200" cap="none" spc="0" normalizeH="0" baseline="0" noProof="0" dirty="0">
              <a:ln>
                <a:noFill/>
              </a:ln>
              <a:solidFill>
                <a:srgbClr val="FF3333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12068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КОМИТЕТ ПО ВНУТРЕННЕЙ ПОЛИТИКЕ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2" y="1484784"/>
            <a:ext cx="6765238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hangingPunct="1">
              <a:lnSpc>
                <a:spcPct val="90000"/>
              </a:lnSpc>
              <a:buClrTx/>
              <a:defRPr/>
            </a:pPr>
            <a:r>
              <a:rPr lang="ru-RU" altLang="ru-RU" sz="1600" b="1" dirty="0">
                <a:solidFill>
                  <a:srgbClr val="FF0000"/>
                </a:solidFill>
              </a:rPr>
              <a:t>Количество заявок на конкурс</a:t>
            </a:r>
          </a:p>
        </p:txBody>
      </p:sp>
      <p:pic>
        <p:nvPicPr>
          <p:cNvPr id="1026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245" y="2180924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8938" y="2328503"/>
            <a:ext cx="6801414" cy="225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smtClean="0">
                <a:solidFill>
                  <a:srgbClr val="FF0000"/>
                </a:solidFill>
              </a:rPr>
              <a:t>Хвой	</a:t>
            </a:r>
            <a:r>
              <a:rPr lang="ru-RU" altLang="ru-RU" sz="1400" b="1" dirty="0" err="1" smtClean="0">
                <a:solidFill>
                  <a:srgbClr val="FF0000"/>
                </a:solidFill>
              </a:rPr>
              <a:t>нинский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муниципальный округ может реализовать </a:t>
            </a:r>
            <a:r>
              <a:rPr lang="ru-RU" altLang="ru-RU" sz="1400" b="1" dirty="0" smtClean="0">
                <a:solidFill>
                  <a:srgbClr val="FF0000"/>
                </a:solidFill>
              </a:rPr>
              <a:t>16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проектов ТОС:</a:t>
            </a: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Хвойнинская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городская территория</a:t>
            </a:r>
            <a:r>
              <a:rPr lang="ru-RU" altLang="ru-RU" sz="1400" b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	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	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– создано 6 ТОС   – 2 проекта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Анциферовская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сельская территория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	– создано 3 ТОС  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Боровская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сельская территория	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	– создано 6 ТОС   – 2 проекта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Дворищинская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сельская территория 		– создано 3 ТОС  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Звягинская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сельская территория 		– создано 5 ТОС   – 2 проекта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Кабожская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сельская территория 		– создано 7 ТОС   – 2 проекта</a:t>
            </a:r>
          </a:p>
          <a:p>
            <a:pPr marL="285750" lvl="0" indent="-285750" algn="just" hangingPunct="1">
              <a:lnSpc>
                <a:spcPct val="90000"/>
              </a:lnSpc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Минецкая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сельская территория			– создано 2 ТОС   – </a:t>
            </a:r>
            <a:r>
              <a:rPr lang="ru-RU" altLang="ru-RU" sz="1400" b="1" dirty="0">
                <a:solidFill>
                  <a:srgbClr val="000000">
                    <a:lumMod val="50000"/>
                    <a:lumOff val="50000"/>
                  </a:srgbClr>
                </a:solidFill>
              </a:rPr>
              <a:t>1 проект</a:t>
            </a:r>
            <a:endParaRPr lang="ru-RU" altLang="ru-RU" sz="1400" b="1" dirty="0" smtClean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Остахновская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сельская территория 		– создано 4 ТОС  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dirty="0" err="1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Песская</a:t>
            </a:r>
            <a:r>
              <a:rPr lang="ru-RU" altLang="ru-RU" sz="1400" b="1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 сельская территория 			– создано 4 ТОС   – 1 проект</a:t>
            </a: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1" i="0" u="none" strike="noStrike" kern="1200" cap="none" spc="0" normalizeH="0" noProof="0" dirty="0" err="1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Юбилейнинская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сельская территория 	– создано 12 ТОС – 3 проекта</a:t>
            </a:r>
          </a:p>
          <a:p>
            <a:pPr marR="0" lvl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R="0" lvl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ru-RU" sz="1400" b="1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marR="0" lvl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R="0" lvl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ru-RU" sz="1400" b="1" dirty="0">
              <a:solidFill>
                <a:srgbClr val="000000">
                  <a:lumMod val="50000"/>
                  <a:lumOff val="50000"/>
                </a:srgbClr>
              </a:solidFill>
            </a:endParaRPr>
          </a:p>
          <a:p>
            <a:pPr marR="0" lvl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R="0" lvl="0" algn="ctr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noProof="0" dirty="0" smtClean="0">
                <a:solidFill>
                  <a:schemeClr val="tx1"/>
                </a:solidFill>
              </a:rPr>
              <a:t>В 2022 году заявки в электронном виде на </a:t>
            </a:r>
            <a:r>
              <a:rPr lang="ru-RU" altLang="ru-RU" sz="1400" b="1" u="sng" noProof="0" dirty="0" smtClean="0">
                <a:solidFill>
                  <a:schemeClr val="tx1"/>
                </a:solidFill>
              </a:rPr>
              <a:t>Сервисе электронной подачи заявок ТОС</a:t>
            </a:r>
            <a:r>
              <a:rPr lang="ru-RU" altLang="ru-RU" sz="1400" b="1" noProof="0" dirty="0" smtClean="0">
                <a:solidFill>
                  <a:schemeClr val="tx1"/>
                </a:solidFill>
              </a:rPr>
              <a:t> и на бумажном носителе будут приниматься </a:t>
            </a:r>
          </a:p>
          <a:p>
            <a:pPr marR="0" lvl="0" algn="ctr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noProof="0" dirty="0" smtClean="0">
                <a:solidFill>
                  <a:schemeClr val="tx1"/>
                </a:solidFill>
              </a:rPr>
              <a:t>до 1 апреля 2022 года включительно!</a:t>
            </a:r>
            <a:r>
              <a:rPr kumimoji="0" lang="ru-RU" altLang="ru-RU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 </a:t>
            </a: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653712" y="1342844"/>
            <a:ext cx="1470262" cy="144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937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0</a:t>
            </a:r>
            <a:r>
              <a:rPr lang="ru-RU" altLang="ru-RU" sz="5000" dirty="0">
                <a:solidFill>
                  <a:srgbClr val="FF3333"/>
                </a:solidFill>
              </a:rPr>
              <a:t>6</a:t>
            </a:r>
            <a:endParaRPr kumimoji="0" lang="ru-RU" altLang="ru-RU" sz="5000" b="0" i="0" u="none" strike="noStrike" kern="1200" cap="none" spc="0" normalizeH="0" baseline="0" noProof="0" dirty="0">
              <a:ln>
                <a:noFill/>
              </a:ln>
              <a:solidFill>
                <a:srgbClr val="FF3333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12068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КОМИТЕТ ПО ВНУТРЕННЕЙ ПОЛИТИКЕ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1" y="1484784"/>
            <a:ext cx="7966057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hangingPunct="1">
              <a:lnSpc>
                <a:spcPct val="90000"/>
              </a:lnSpc>
              <a:buClrTx/>
              <a:defRPr/>
            </a:pPr>
            <a:r>
              <a:rPr lang="ru-RU" altLang="ru-RU" sz="1600" b="1" dirty="0">
                <a:solidFill>
                  <a:srgbClr val="FF0000"/>
                </a:solidFill>
              </a:rPr>
              <a:t>Условия предоставления субсидии</a:t>
            </a:r>
          </a:p>
          <a:p>
            <a:pPr marL="0" marR="0" lvl="0" indent="0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ru-RU" sz="1600" b="1" dirty="0" smtClean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1026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245" y="2180924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8564" y="2328502"/>
            <a:ext cx="6753795" cy="124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Наличие в бюджете (сводной бюджетной росписи бюджета)                 городского округа, муниципального округа, поселения </a:t>
            </a:r>
            <a:r>
              <a:rPr lang="ru-RU" altLang="ru-RU" sz="1400" b="1" noProof="0" dirty="0" smtClean="0">
                <a:solidFill>
                  <a:srgbClr val="FF0000"/>
                </a:solidFill>
              </a:rPr>
              <a:t>бюджетных ассигнований </a:t>
            </a:r>
            <a:r>
              <a:rPr lang="ru-RU" altLang="ru-RU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 исполнение расходных обязательств, связанных с исполнением </a:t>
            </a:r>
            <a:r>
              <a:rPr lang="ru-RU" altLang="ru-RU" sz="1400" b="1" noProof="0" dirty="0" smtClean="0">
                <a:solidFill>
                  <a:srgbClr val="FF0000"/>
                </a:solidFill>
              </a:rPr>
              <a:t>мероприятий, направленных на реализацию проекта ТОС</a:t>
            </a:r>
            <a:r>
              <a:rPr lang="ru-RU" altLang="ru-RU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включенного в муниципальную программу развития территорий, в целях софинансирования которых предоставляется субсидия</a:t>
            </a:r>
            <a:endParaRPr kumimoji="0" lang="ru-RU" altLang="ru-RU" sz="1400" b="1" i="0" u="none" strike="noStrike" kern="1200" cap="none" spc="0" normalizeH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noProof="0" dirty="0" smtClean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5" name="Rectangle 89">
            <a:extLst>
              <a:ext uri="{FF2B5EF4-FFF2-40B4-BE49-F238E27FC236}">
                <a16:creationId xmlns:a16="http://schemas.microsoft.com/office/drawing/2014/main" id="{9AAFE2DD-86E8-4286-89BA-53220CF7F0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58568" y="3724505"/>
            <a:ext cx="7234531" cy="834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lvl="0" algn="just" hangingPunct="1">
              <a:lnSpc>
                <a:spcPct val="90000"/>
              </a:lnSpc>
              <a:buClrTx/>
            </a:pPr>
            <a:r>
              <a:rPr lang="ru-RU" altLang="ru-RU" sz="1400" b="1" noProof="0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Наличие в утвержденной муниципальной программе развития территорий </a:t>
            </a:r>
            <a:r>
              <a:rPr lang="ru-RU" altLang="ru-RU" sz="1400" b="1" noProof="0" dirty="0" smtClean="0">
                <a:solidFill>
                  <a:srgbClr val="FF0000"/>
                </a:solidFill>
              </a:rPr>
              <a:t>мероприятий по реализации проекта ТОС </a:t>
            </a:r>
            <a:r>
              <a:rPr lang="ru-RU" altLang="ru-RU" sz="1400" b="1" noProof="0" dirty="0" smtClean="0">
                <a:solidFill>
                  <a:srgbClr val="000000">
                    <a:lumMod val="50000"/>
                    <a:lumOff val="50000"/>
                  </a:srgbClr>
                </a:solidFill>
              </a:rPr>
              <a:t>на соответствующий финансовый год 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27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49CAD270-E129-409A-BC7C-06218E48D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8245" y="3509306"/>
            <a:ext cx="736530" cy="78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812358" y="1342845"/>
            <a:ext cx="1311615" cy="12940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245" y="4358826"/>
            <a:ext cx="737680" cy="7803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58568" y="4589782"/>
            <a:ext cx="718584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lang="ru-RU" altLang="ru-RU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Наличие в границах одного городского округа, муниципального округа, поселения </a:t>
            </a:r>
            <a:r>
              <a:rPr lang="ru-RU" altLang="ru-RU" sz="1400" b="1" noProof="0" dirty="0" smtClean="0">
                <a:solidFill>
                  <a:srgbClr val="FF0000"/>
                </a:solidFill>
              </a:rPr>
              <a:t>не менее 2 зарегистрированных </a:t>
            </a:r>
            <a:r>
              <a:rPr lang="ru-RU" altLang="ru-RU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в соответствии со статьей 27 Федерального закона от 6 октября 2003 года № 131-ФЗ «Об общих принципах организации местного самоуправления в Российской Федерации» </a:t>
            </a:r>
            <a:r>
              <a:rPr lang="ru-RU" altLang="ru-RU" sz="1400" b="1" noProof="0" dirty="0" smtClean="0">
                <a:solidFill>
                  <a:srgbClr val="FF0000"/>
                </a:solidFill>
              </a:rPr>
              <a:t>территориальных общественных самоуправлений</a:t>
            </a: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39717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0</a:t>
            </a:r>
            <a:r>
              <a:rPr lang="ru-RU" altLang="ru-RU" sz="5000" dirty="0">
                <a:solidFill>
                  <a:srgbClr val="FF3333"/>
                </a:solidFill>
              </a:rPr>
              <a:t>7</a:t>
            </a:r>
            <a:endParaRPr kumimoji="0" lang="ru-RU" altLang="ru-RU" sz="5000" b="0" i="0" u="none" strike="noStrike" kern="1200" cap="none" spc="0" normalizeH="0" baseline="0" noProof="0" dirty="0">
              <a:ln>
                <a:noFill/>
              </a:ln>
              <a:solidFill>
                <a:srgbClr val="FF3333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12068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КОМИТЕТ ПО ВНУТРЕННЕЙ ПОЛИТИКЕ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2" y="1484784"/>
            <a:ext cx="6765238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Типология проектов ТОС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17126" y="1850641"/>
            <a:ext cx="7091512" cy="1059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беспечение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первичных мер пожарной безопасности;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оздание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условий для организации досуга и обеспечения жителей услугами организаций культуры;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беспечение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условий для развития физической культуры, школьного спорта и массового спорта, организация проведения официальных физкультурно-оздоровительных и спортивных мероприятий </a:t>
            </a:r>
            <a:r>
              <a:rPr lang="ru-RU" sz="1300" b="1" dirty="0">
                <a:solidFill>
                  <a:srgbClr val="FF0000"/>
                </a:solidFill>
              </a:rPr>
              <a:t>(за исключением обустройства новых спортивных площадок);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рганизация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благоустройства территории муниципального образования в соответствии с утвержденными правилами благоустройства </a:t>
            </a:r>
            <a:r>
              <a:rPr lang="ru-RU" sz="1300" b="1" dirty="0">
                <a:solidFill>
                  <a:srgbClr val="FF0000"/>
                </a:solidFill>
              </a:rPr>
              <a:t>(за исключением обустройства новых детских игровых площадок);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рганизация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 осуществление мероприятий по работе с детьми и молодежью;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оздание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условий для массового отдыха жителей и организация обустройства мест массового отдыха населения;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рганизация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ритуальных услуг и содержание мест захоронения; 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частие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организации деятельности по накоплению (в том числе раздельному накоплению) и транспортированию твердых коммунальных отходов - </a:t>
            </a:r>
            <a:r>
              <a:rPr lang="ru-RU" sz="1300" b="1" dirty="0">
                <a:solidFill>
                  <a:srgbClr val="FF0000"/>
                </a:solidFill>
              </a:rPr>
              <a:t>для поселений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marL="285750" indent="-285750" algn="just">
              <a:lnSpc>
                <a:spcPts val="1680"/>
              </a:lnSpc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У</a:t>
            </a:r>
            <a:r>
              <a:rPr lang="ru-RU" sz="13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частие </a:t>
            </a:r>
            <a:r>
              <a:rPr lang="ru-RU" sz="13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в организации деятельности по накоплению (в том числе раздельному накоплению), сбору, транспортированию, обработке, утилизации, обезвреживанию, захоронению твердых коммунальных отходов - </a:t>
            </a:r>
            <a:r>
              <a:rPr lang="ru-RU" sz="1300" b="1" dirty="0">
                <a:solidFill>
                  <a:srgbClr val="FF0000"/>
                </a:solidFill>
              </a:rPr>
              <a:t>для муниципальных </a:t>
            </a:r>
            <a:r>
              <a:rPr lang="ru-RU" sz="1300" b="1" dirty="0" smtClean="0">
                <a:solidFill>
                  <a:srgbClr val="FF0000"/>
                </a:solidFill>
              </a:rPr>
              <a:t>округов</a:t>
            </a:r>
            <a:endParaRPr lang="ru-RU" sz="13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5" name="Rectangle 89">
            <a:extLst>
              <a:ext uri="{FF2B5EF4-FFF2-40B4-BE49-F238E27FC236}">
                <a16:creationId xmlns:a16="http://schemas.microsoft.com/office/drawing/2014/main" id="{9AAFE2DD-86E8-4286-89BA-53220CF7F0E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8943" y="1744460"/>
            <a:ext cx="6619026" cy="1904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  <a:p>
            <a:pPr marL="0" marR="0" lvl="0" indent="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ru-RU" alt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557969" y="1353786"/>
            <a:ext cx="1470262" cy="144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565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504825" y="215900"/>
            <a:ext cx="1295400" cy="86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5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DDDDD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0</a:t>
            </a:r>
            <a:r>
              <a:rPr lang="ru-RU" altLang="ru-RU" sz="5000" noProof="0" dirty="0" smtClean="0">
                <a:solidFill>
                  <a:srgbClr val="FF3333"/>
                </a:solidFill>
              </a:rPr>
              <a:t>8</a:t>
            </a:r>
            <a:endParaRPr kumimoji="0" lang="ru-RU" altLang="ru-RU" sz="5000" b="0" i="0" u="none" strike="noStrike" kern="1200" cap="none" spc="0" normalizeH="0" baseline="0" noProof="0" dirty="0">
              <a:ln>
                <a:noFill/>
              </a:ln>
              <a:solidFill>
                <a:srgbClr val="FF3333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91681" y="625475"/>
            <a:ext cx="612068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КОМИТЕТ ПО ВНУТРЕННЕЙ ПОЛИТИКЕ 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rgbClr val="FF3333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НОВГОРОДСКОЙ ОБЛАСТИ</a:t>
            </a:r>
          </a:p>
        </p:txBody>
      </p:sp>
      <p:sp>
        <p:nvSpPr>
          <p:cNvPr id="32" name="Rectangle 89"/>
          <p:cNvSpPr>
            <a:spLocks noChangeArrowheads="1"/>
          </p:cNvSpPr>
          <p:nvPr/>
        </p:nvSpPr>
        <p:spPr bwMode="auto">
          <a:xfrm>
            <a:off x="327042" y="1484784"/>
            <a:ext cx="6765238" cy="504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l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ru-RU" alt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+mn-cs"/>
              </a:rPr>
              <a:t>Критерии конкурсного отбора ТОС</a:t>
            </a:r>
            <a:endParaRPr kumimoji="0" lang="ru-RU" alt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23" name="Rectangle 89">
            <a:extLst>
              <a:ext uri="{FF2B5EF4-FFF2-40B4-BE49-F238E27FC236}">
                <a16:creationId xmlns:a16="http://schemas.microsoft.com/office/drawing/2014/main" id="{1D249A0D-27D8-4663-A19F-CDECAB0F48E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938938" y="1844824"/>
            <a:ext cx="680141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>
              <a:spcAft>
                <a:spcPts val="600"/>
              </a:spcAft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FF0000"/>
                </a:solidFill>
              </a:rPr>
              <a:t>1. </a:t>
            </a:r>
            <a:r>
              <a:rPr lang="ru-RU" sz="1200" b="1" dirty="0">
                <a:solidFill>
                  <a:srgbClr val="FF0000"/>
                </a:solidFill>
              </a:rPr>
              <a:t>Вклад участников реализации </a:t>
            </a:r>
            <a:r>
              <a:rPr lang="ru-RU" sz="1200" b="1" dirty="0" smtClean="0">
                <a:solidFill>
                  <a:srgbClr val="FF0000"/>
                </a:solidFill>
              </a:rPr>
              <a:t>ПРП «Территориальное </a:t>
            </a:r>
            <a:r>
              <a:rPr lang="ru-RU" sz="1200" b="1" dirty="0">
                <a:solidFill>
                  <a:srgbClr val="FF0000"/>
                </a:solidFill>
              </a:rPr>
              <a:t>общественное самоуправление (ТОС) на территории Новгородской области» в его финансирование:</a:t>
            </a:r>
          </a:p>
          <a:p>
            <a:pPr>
              <a:spcAft>
                <a:spcPts val="600"/>
              </a:spcAft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софинансирование со стороны бюджета городского округа, муниципального округа,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поселения </a:t>
            </a:r>
            <a:r>
              <a:rPr lang="ru-RU" sz="1200" b="1" dirty="0">
                <a:solidFill>
                  <a:srgbClr val="FF0000"/>
                </a:solidFill>
              </a:rPr>
              <a:t>(15% – </a:t>
            </a:r>
            <a:r>
              <a:rPr lang="ru-RU" sz="1200" b="1" dirty="0" smtClean="0">
                <a:solidFill>
                  <a:srgbClr val="FF0000"/>
                </a:solidFill>
              </a:rPr>
              <a:t>5 </a:t>
            </a:r>
            <a:r>
              <a:rPr lang="ru-RU" sz="1200" b="1" dirty="0">
                <a:solidFill>
                  <a:srgbClr val="FF0000"/>
                </a:solidFill>
              </a:rPr>
              <a:t>баллов, от 15-30</a:t>
            </a:r>
            <a:r>
              <a:rPr lang="ru-RU" sz="1200" b="1" dirty="0" smtClean="0">
                <a:solidFill>
                  <a:srgbClr val="FF0000"/>
                </a:solidFill>
              </a:rPr>
              <a:t>%</a:t>
            </a:r>
            <a:r>
              <a:rPr lang="ru-RU" sz="1200" b="1" dirty="0">
                <a:solidFill>
                  <a:srgbClr val="FF0000"/>
                </a:solidFill>
              </a:rPr>
              <a:t> – </a:t>
            </a:r>
            <a:r>
              <a:rPr lang="ru-RU" sz="1200" b="1" dirty="0" smtClean="0">
                <a:solidFill>
                  <a:srgbClr val="FF0000"/>
                </a:solidFill>
              </a:rPr>
              <a:t>7 </a:t>
            </a:r>
            <a:r>
              <a:rPr lang="ru-RU" sz="1200" b="1" dirty="0">
                <a:solidFill>
                  <a:srgbClr val="FF0000"/>
                </a:solidFill>
              </a:rPr>
              <a:t>баллов, свыше 30% – </a:t>
            </a:r>
            <a:r>
              <a:rPr lang="ru-RU" sz="1200" b="1" dirty="0" smtClean="0">
                <a:solidFill>
                  <a:srgbClr val="FF0000"/>
                </a:solidFill>
              </a:rPr>
              <a:t>10 </a:t>
            </a:r>
            <a:r>
              <a:rPr lang="ru-RU" sz="1200" b="1" dirty="0">
                <a:solidFill>
                  <a:srgbClr val="FF0000"/>
                </a:solidFill>
              </a:rPr>
              <a:t>баллов</a:t>
            </a:r>
            <a:r>
              <a:rPr lang="ru-RU" sz="1200" b="1" dirty="0" smtClean="0">
                <a:solidFill>
                  <a:srgbClr val="FF0000"/>
                </a:solidFill>
              </a:rPr>
              <a:t>);</a:t>
            </a:r>
            <a:endParaRPr lang="ru-RU" sz="1200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ru-RU" sz="1200" b="1" dirty="0" smtClean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r>
              <a:rPr lang="ru-RU" sz="1200" b="1" dirty="0" smtClean="0">
                <a:solidFill>
                  <a:srgbClr val="FF0000"/>
                </a:solidFill>
              </a:rPr>
              <a:t>2. </a:t>
            </a:r>
            <a:r>
              <a:rPr lang="ru-RU" sz="1200" b="1" dirty="0">
                <a:solidFill>
                  <a:srgbClr val="FF0000"/>
                </a:solidFill>
              </a:rPr>
              <a:t>Информирование населения о </a:t>
            </a:r>
            <a:r>
              <a:rPr lang="ru-RU" sz="1200" b="1" dirty="0" smtClean="0">
                <a:solidFill>
                  <a:srgbClr val="FF0000"/>
                </a:solidFill>
              </a:rPr>
              <a:t>ПРП «Территориальное </a:t>
            </a:r>
            <a:r>
              <a:rPr lang="ru-RU" sz="1200" b="1" dirty="0">
                <a:solidFill>
                  <a:srgbClr val="FF0000"/>
                </a:solidFill>
              </a:rPr>
              <a:t>общественное самоуправление (ТОС) на территории Новгородской области</a:t>
            </a:r>
            <a:r>
              <a:rPr lang="ru-RU" sz="1200" b="1" dirty="0" smtClean="0">
                <a:solidFill>
                  <a:srgbClr val="FF0000"/>
                </a:solidFill>
              </a:rPr>
              <a:t>»</a:t>
            </a:r>
            <a:endParaRPr lang="ru-RU" sz="1200" b="1" dirty="0">
              <a:solidFill>
                <a:srgbClr val="FF0000"/>
              </a:solidFill>
            </a:endParaRPr>
          </a:p>
          <a:p>
            <a:pPr lvl="0" algn="just" hangingPunct="1">
              <a:lnSpc>
                <a:spcPct val="90000"/>
              </a:lnSpc>
              <a:spcAft>
                <a:spcPts val="300"/>
              </a:spcAft>
              <a:buClrTx/>
              <a:defRPr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спользование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печатных средств массовой информации для информирования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населения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 12 месяцев, предшествующих дате подачи заявки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</a:t>
            </a:r>
            <a:r>
              <a:rPr lang="ru-RU" sz="1200" b="1" dirty="0" smtClean="0">
                <a:solidFill>
                  <a:srgbClr val="FF0000"/>
                </a:solidFill>
              </a:rPr>
              <a:t>(нет</a:t>
            </a:r>
            <a:r>
              <a:rPr lang="ru-RU" sz="1200" b="1" dirty="0">
                <a:solidFill>
                  <a:srgbClr val="FF0000"/>
                </a:solidFill>
              </a:rPr>
              <a:t> – </a:t>
            </a:r>
            <a:r>
              <a:rPr lang="ru-RU" sz="1200" b="1" dirty="0" smtClean="0">
                <a:solidFill>
                  <a:srgbClr val="FF0000"/>
                </a:solidFill>
              </a:rPr>
              <a:t>0</a:t>
            </a:r>
            <a:r>
              <a:rPr lang="ru-RU" sz="1200" b="1" dirty="0">
                <a:solidFill>
                  <a:srgbClr val="FF0000"/>
                </a:solidFill>
              </a:rPr>
              <a:t>, до 3 публикаций – 1 балл, от 4 до 6 –</a:t>
            </a:r>
            <a:r>
              <a:rPr lang="ru-RU" sz="1200" b="1" dirty="0" smtClean="0">
                <a:solidFill>
                  <a:srgbClr val="FF0000"/>
                </a:solidFill>
              </a:rPr>
              <a:t>  4 </a:t>
            </a:r>
            <a:r>
              <a:rPr lang="ru-RU" sz="1200" b="1" dirty="0">
                <a:solidFill>
                  <a:srgbClr val="FF0000"/>
                </a:solidFill>
              </a:rPr>
              <a:t>баллов; свыше </a:t>
            </a:r>
            <a:r>
              <a:rPr lang="ru-RU" sz="1200" b="1" dirty="0" smtClean="0">
                <a:solidFill>
                  <a:srgbClr val="FF0000"/>
                </a:solidFill>
              </a:rPr>
              <a:t>6</a:t>
            </a:r>
            <a:r>
              <a:rPr lang="ru-RU" sz="1200" b="1" dirty="0">
                <a:solidFill>
                  <a:srgbClr val="FF0000"/>
                </a:solidFill>
              </a:rPr>
              <a:t> –</a:t>
            </a:r>
            <a:r>
              <a:rPr lang="ru-RU" sz="1200" b="1" dirty="0" smtClean="0">
                <a:solidFill>
                  <a:srgbClr val="FF0000"/>
                </a:solidFill>
              </a:rPr>
              <a:t> 7 баллов);</a:t>
            </a:r>
            <a:endParaRPr lang="ru-RU" alt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just" hangingPunct="1">
              <a:lnSpc>
                <a:spcPct val="90000"/>
              </a:lnSpc>
              <a:spcAft>
                <a:spcPts val="300"/>
              </a:spcAft>
              <a:buClrTx/>
              <a:defRPr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нформирование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населения о деятельности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ТОС,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реализация проекта которого планируется в текущем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году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 12 месяцев, предшествующих дате подачи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заявки    </a:t>
            </a:r>
            <a:r>
              <a:rPr lang="ru-RU" sz="1200" b="1" dirty="0" smtClean="0">
                <a:solidFill>
                  <a:srgbClr val="FF0000"/>
                </a:solidFill>
              </a:rPr>
              <a:t>(нет</a:t>
            </a:r>
            <a:r>
              <a:rPr lang="ru-RU" sz="1200" b="1" dirty="0">
                <a:solidFill>
                  <a:srgbClr val="FF0000"/>
                </a:solidFill>
              </a:rPr>
              <a:t> – </a:t>
            </a:r>
            <a:r>
              <a:rPr lang="ru-RU" sz="1200" b="1" dirty="0" smtClean="0">
                <a:solidFill>
                  <a:srgbClr val="FF0000"/>
                </a:solidFill>
              </a:rPr>
              <a:t>0</a:t>
            </a:r>
            <a:r>
              <a:rPr lang="ru-RU" sz="1200" b="1" dirty="0">
                <a:solidFill>
                  <a:srgbClr val="FF0000"/>
                </a:solidFill>
              </a:rPr>
              <a:t>, до 3 публикаций – 1 балл, от 4 до 6 – </a:t>
            </a:r>
            <a:r>
              <a:rPr lang="ru-RU" sz="1200" b="1" dirty="0" smtClean="0">
                <a:solidFill>
                  <a:srgbClr val="FF0000"/>
                </a:solidFill>
              </a:rPr>
              <a:t>4 </a:t>
            </a:r>
            <a:r>
              <a:rPr lang="ru-RU" sz="1200" b="1" dirty="0">
                <a:solidFill>
                  <a:srgbClr val="FF0000"/>
                </a:solidFill>
              </a:rPr>
              <a:t>баллов; свыше </a:t>
            </a:r>
            <a:r>
              <a:rPr lang="ru-RU" sz="1200" b="1" dirty="0" smtClean="0">
                <a:solidFill>
                  <a:srgbClr val="FF0000"/>
                </a:solidFill>
              </a:rPr>
              <a:t>6</a:t>
            </a:r>
            <a:r>
              <a:rPr lang="ru-RU" sz="1200" b="1" dirty="0">
                <a:solidFill>
                  <a:srgbClr val="FF0000"/>
                </a:solidFill>
              </a:rPr>
              <a:t> – </a:t>
            </a:r>
            <a:r>
              <a:rPr lang="ru-RU" sz="1200" b="1" dirty="0" smtClean="0">
                <a:solidFill>
                  <a:srgbClr val="FF0000"/>
                </a:solidFill>
              </a:rPr>
              <a:t>7 баллов);</a:t>
            </a:r>
            <a:endParaRPr lang="ru-RU" alt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 algn="just" hangingPunct="1">
              <a:lnSpc>
                <a:spcPct val="90000"/>
              </a:lnSpc>
              <a:spcAft>
                <a:spcPts val="300"/>
              </a:spcAft>
              <a:buClrTx/>
              <a:defRPr/>
            </a:pP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спользование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иных способов информирования населения о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ПРП </a:t>
            </a:r>
            <a:r>
              <a:rPr lang="ru-RU" sz="1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«Территориальное общественное самоуправление (ТОС) на территории Новгородской области» за 12 месяцев, предшествующих дате подачи </a:t>
            </a:r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заявки </a:t>
            </a:r>
            <a:r>
              <a:rPr lang="ru-RU" sz="1200" b="1" dirty="0">
                <a:solidFill>
                  <a:srgbClr val="FF0000"/>
                </a:solidFill>
              </a:rPr>
              <a:t>(да – 2 балла, нет – 0 баллов)</a:t>
            </a:r>
            <a:endParaRPr lang="ru-RU" altLang="ru-RU" sz="1200" b="1" dirty="0">
              <a:solidFill>
                <a:srgbClr val="FF0000"/>
              </a:solidFill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marR="0" lvl="0" indent="-285750" algn="just" defTabSz="44926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Char char="-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altLang="ru-RU" sz="1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E4E6FC-99EC-426C-8851-18E5C605A8E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28" t="14754" r="26228" b="16394"/>
          <a:stretch/>
        </p:blipFill>
        <p:spPr>
          <a:xfrm>
            <a:off x="7653712" y="1342844"/>
            <a:ext cx="1470262" cy="1447903"/>
          </a:xfrm>
          <a:prstGeom prst="rect">
            <a:avLst/>
          </a:prstGeom>
        </p:spPr>
      </p:pic>
      <p:pic>
        <p:nvPicPr>
          <p:cNvPr id="9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560" y="1891580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Картинки по запросу &quot;галочка&quot;&quot;">
            <a:extLst>
              <a:ext uri="{FF2B5EF4-FFF2-40B4-BE49-F238E27FC236}">
                <a16:creationId xmlns:a16="http://schemas.microsoft.com/office/drawing/2014/main" id="{9B569D3C-4207-4E4C-A683-48E64D567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560" y="2956320"/>
            <a:ext cx="736530" cy="6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5081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>
            <a:extLst>
              <a:ext uri="{FF2B5EF4-FFF2-40B4-BE49-F238E27FC236}">
                <a16:creationId xmlns:a16="http://schemas.microsoft.com/office/drawing/2014/main" id="{AB1038B0-8405-4BF5-8C5C-240ED35A2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" y="1427930"/>
            <a:ext cx="91440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263525"/>
            <a:ext cx="711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19672" y="625475"/>
            <a:ext cx="631782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hangingPunct="1">
              <a:lnSpc>
                <a:spcPct val="90000"/>
              </a:lnSpc>
              <a:buClrTx/>
              <a:buFontTx/>
              <a:buNone/>
            </a:pPr>
            <a:r>
              <a:rPr lang="ru-RU" altLang="ru-RU" sz="1400" dirty="0" smtClean="0">
                <a:solidFill>
                  <a:srgbClr val="FF3333"/>
                </a:solidFill>
              </a:rPr>
              <a:t>КОМИТЕТ ПО ВНУТРЕННЕЙ ПОЛИТИКЕ  </a:t>
            </a:r>
            <a:r>
              <a:rPr lang="ru-RU" altLang="ru-RU" sz="1400" dirty="0">
                <a:solidFill>
                  <a:srgbClr val="FF3333"/>
                </a:solidFill>
              </a:rPr>
              <a:t>НОВГОРОДСКОЙ ОБЛАСТИ</a:t>
            </a:r>
          </a:p>
        </p:txBody>
      </p:sp>
      <p:sp>
        <p:nvSpPr>
          <p:cNvPr id="6233" name="Rectangle 89"/>
          <p:cNvSpPr>
            <a:spLocks noChangeArrowheads="1"/>
          </p:cNvSpPr>
          <p:nvPr/>
        </p:nvSpPr>
        <p:spPr bwMode="auto">
          <a:xfrm>
            <a:off x="410939" y="5589240"/>
            <a:ext cx="8322121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hangingPunct="1">
              <a:lnSpc>
                <a:spcPct val="90000"/>
              </a:lnSpc>
              <a:buClrTx/>
              <a:buFontTx/>
              <a:buNone/>
            </a:pPr>
            <a:r>
              <a:rPr lang="ru-RU" sz="2800" b="1" dirty="0">
                <a:solidFill>
                  <a:srgbClr val="FF0000"/>
                </a:solidFill>
              </a:rPr>
              <a:t>СПАСИБО ЗА ВНИМАНИЕ</a:t>
            </a:r>
            <a:endParaRPr lang="ru-RU" alt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408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Calibri"/>
        <a:ea typeface="Microsoft YaHei"/>
        <a:cs typeface=""/>
      </a:majorFont>
      <a:minorFont>
        <a:latin typeface="Fedra Sans Pro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ru-RU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36382</TotalTime>
  <Words>774</Words>
  <Application>Microsoft Office PowerPoint</Application>
  <PresentationFormat>Экран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Microsoft YaHei</vt:lpstr>
      <vt:lpstr>Arial</vt:lpstr>
      <vt:lpstr>Calibri</vt:lpstr>
      <vt:lpstr>Fedra Sans Pro Book</vt:lpstr>
      <vt:lpstr>Lucida Sans Unicode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1 1</dc:creator>
  <cp:lastModifiedBy>Пользователь</cp:lastModifiedBy>
  <cp:revision>143</cp:revision>
  <cp:lastPrinted>2021-12-07T13:49:26Z</cp:lastPrinted>
  <dcterms:created xsi:type="dcterms:W3CDTF">2019-07-31T05:32:40Z</dcterms:created>
  <dcterms:modified xsi:type="dcterms:W3CDTF">2022-01-14T06:20:07Z</dcterms:modified>
</cp:coreProperties>
</file>